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2.xml" ContentType="application/vnd.openxmlformats-officedocument.drawingml.chart+xml"/>
  <Override PartName="/ppt/slides/charts/chart3.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4.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5.xml" ContentType="application/vnd.openxmlformats-officedocument.drawingml.chart+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8d784837cc746f3" /><Relationship Type="http://schemas.openxmlformats.org/officeDocument/2006/relationships/extended-properties" Target="/docProps/app.xml" Id="Rb365d9d461b442f4" /><Relationship Type="http://schemas.openxmlformats.org/officeDocument/2006/relationships/officeDocument" Target="/ppt/presentation.xml" Id="R80197acbfac7400a" /></Relationships>
</file>

<file path=ppt/presentation.xml><?xml version="1.0" encoding="utf-8"?>
<p:presentation xmlns:p="http://schemas.openxmlformats.org/presentationml/2006/main">
  <p:sldMasterIdLst>
    <p:sldMasterId xmlns:r="http://schemas.openxmlformats.org/officeDocument/2006/relationships" id="2147483648" r:id="R7cbbecf75d644897"/>
  </p:sldMasterIdLst>
  <p:notesMasterIdLst>
    <p:notesMasterId xmlns:r="http://schemas.openxmlformats.org/officeDocument/2006/relationships" r:id="R29b9b323fe484232"/>
  </p:notesMasterIdLst>
  <p:sldIdLst>
    <p:sldId xmlns:r="http://schemas.openxmlformats.org/officeDocument/2006/relationships" id="256" r:id="R3c605034ff0f4128"/>
    <p:sldId xmlns:r="http://schemas.openxmlformats.org/officeDocument/2006/relationships" id="257" r:id="Ra88c6524bac242bf"/>
    <p:sldId xmlns:r="http://schemas.openxmlformats.org/officeDocument/2006/relationships" id="258" r:id="R0bda7035e23b400b"/>
    <p:sldId xmlns:r="http://schemas.openxmlformats.org/officeDocument/2006/relationships" id="259" r:id="R42aa17326b524b37"/>
    <p:sldId xmlns:r="http://schemas.openxmlformats.org/officeDocument/2006/relationships" id="260" r:id="R8e1147b9e3194321"/>
    <p:sldId xmlns:r="http://schemas.openxmlformats.org/officeDocument/2006/relationships" id="261" r:id="Rc4188a9d93eb46a9"/>
    <p:sldId xmlns:r="http://schemas.openxmlformats.org/officeDocument/2006/relationships" id="262" r:id="R498199d9d5f544bb"/>
    <p:sldId xmlns:r="http://schemas.openxmlformats.org/officeDocument/2006/relationships" id="263" r:id="R058ae32914034f5b"/>
    <p:sldId xmlns:r="http://schemas.openxmlformats.org/officeDocument/2006/relationships" id="264" r:id="R1d74b717d04c4df9"/>
    <p:sldId xmlns:r="http://schemas.openxmlformats.org/officeDocument/2006/relationships" id="265" r:id="Red1be9993fe04655"/>
    <p:sldId xmlns:r="http://schemas.openxmlformats.org/officeDocument/2006/relationships" id="266" r:id="R2bad74799c8e48c8"/>
    <p:sldId xmlns:r="http://schemas.openxmlformats.org/officeDocument/2006/relationships" id="267" r:id="Ra3f5d42b57a24d1e"/>
    <p:sldId xmlns:r="http://schemas.openxmlformats.org/officeDocument/2006/relationships" id="268" r:id="Ra0048c1d95354673"/>
    <p:sldId xmlns:r="http://schemas.openxmlformats.org/officeDocument/2006/relationships" id="269" r:id="R93554ac6d50c43e4"/>
    <p:sldId xmlns:r="http://schemas.openxmlformats.org/officeDocument/2006/relationships" id="270" r:id="Rab20ae9ed50e4f3f"/>
    <p:sldId xmlns:r="http://schemas.openxmlformats.org/officeDocument/2006/relationships" id="271" r:id="R2e8b3634de8f4881"/>
    <p:sldId xmlns:r="http://schemas.openxmlformats.org/officeDocument/2006/relationships" id="272" r:id="Rfec3a3a402c64f35"/>
    <p:sldId xmlns:r="http://schemas.openxmlformats.org/officeDocument/2006/relationships" id="273" r:id="R911b69deab424f52"/>
    <p:sldId xmlns:r="http://schemas.openxmlformats.org/officeDocument/2006/relationships" id="274" r:id="R68e2f53b855348b1"/>
    <p:sldId xmlns:r="http://schemas.openxmlformats.org/officeDocument/2006/relationships" id="275" r:id="R348df44744324ae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f7793dbb6da4a2e" /><Relationship Type="http://schemas.openxmlformats.org/officeDocument/2006/relationships/slideMaster" Target="/ppt/slideMasters/slideMaster1.xml" Id="R7cbbecf75d644897" /><Relationship Type="http://schemas.openxmlformats.org/officeDocument/2006/relationships/notesMaster" Target="/ppt/notesMasters/notesMaster1.xml" Id="R29b9b323fe484232" /><Relationship Type="http://schemas.openxmlformats.org/officeDocument/2006/relationships/presProps" Target="/ppt/presProps.xml" Id="R6ee39c04724545f8" /><Relationship Type="http://schemas.openxmlformats.org/officeDocument/2006/relationships/tableStyles" Target="/ppt/tableStyles.xml" Id="R2c41b77cc0894fa7" /><Relationship Type="http://schemas.openxmlformats.org/officeDocument/2006/relationships/slide" Target="/ppt/slides/slide1.xml" Id="R3c605034ff0f4128" /><Relationship Type="http://schemas.openxmlformats.org/officeDocument/2006/relationships/slide" Target="/ppt/slides/slide2.xml" Id="Ra88c6524bac242bf" /><Relationship Type="http://schemas.openxmlformats.org/officeDocument/2006/relationships/slide" Target="/ppt/slides/slide3.xml" Id="R0bda7035e23b400b" /><Relationship Type="http://schemas.openxmlformats.org/officeDocument/2006/relationships/slide" Target="/ppt/slides/slide4.xml" Id="R42aa17326b524b37" /><Relationship Type="http://schemas.openxmlformats.org/officeDocument/2006/relationships/slide" Target="/ppt/slides/slide5.xml" Id="R8e1147b9e3194321" /><Relationship Type="http://schemas.openxmlformats.org/officeDocument/2006/relationships/slide" Target="/ppt/slides/slide6.xml" Id="Rc4188a9d93eb46a9" /><Relationship Type="http://schemas.openxmlformats.org/officeDocument/2006/relationships/slide" Target="/ppt/slides/slide7.xml" Id="R498199d9d5f544bb" /><Relationship Type="http://schemas.openxmlformats.org/officeDocument/2006/relationships/slide" Target="/ppt/slides/slide8.xml" Id="R058ae32914034f5b" /><Relationship Type="http://schemas.openxmlformats.org/officeDocument/2006/relationships/slide" Target="/ppt/slides/slide9.xml" Id="R1d74b717d04c4df9" /><Relationship Type="http://schemas.openxmlformats.org/officeDocument/2006/relationships/slide" Target="/ppt/slides/slide10.xml" Id="Red1be9993fe04655" /><Relationship Type="http://schemas.openxmlformats.org/officeDocument/2006/relationships/slide" Target="/ppt/slides/slide11.xml" Id="R2bad74799c8e48c8" /><Relationship Type="http://schemas.openxmlformats.org/officeDocument/2006/relationships/slide" Target="/ppt/slides/slide12.xml" Id="Ra3f5d42b57a24d1e" /><Relationship Type="http://schemas.openxmlformats.org/officeDocument/2006/relationships/slide" Target="/ppt/slides/slide13.xml" Id="Ra0048c1d95354673" /><Relationship Type="http://schemas.openxmlformats.org/officeDocument/2006/relationships/slide" Target="/ppt/slides/slide14.xml" Id="R93554ac6d50c43e4" /><Relationship Type="http://schemas.openxmlformats.org/officeDocument/2006/relationships/slide" Target="/ppt/slides/slide15.xml" Id="Rab20ae9ed50e4f3f" /><Relationship Type="http://schemas.openxmlformats.org/officeDocument/2006/relationships/slide" Target="/ppt/slides/slide16.xml" Id="R2e8b3634de8f4881" /><Relationship Type="http://schemas.openxmlformats.org/officeDocument/2006/relationships/slide" Target="/ppt/slides/slide17.xml" Id="Rfec3a3a402c64f35" /><Relationship Type="http://schemas.openxmlformats.org/officeDocument/2006/relationships/slide" Target="/ppt/slides/slide18.xml" Id="R911b69deab424f52" /><Relationship Type="http://schemas.openxmlformats.org/officeDocument/2006/relationships/slide" Target="/ppt/slides/slide19.xml" Id="R68e2f53b855348b1" /><Relationship Type="http://schemas.openxmlformats.org/officeDocument/2006/relationships/slide" Target="/ppt/slides/slide20.xml" Id="R348df44744324ae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7fd4b09c35242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2f19a5a48eb4b84" /><Relationship Type="http://schemas.openxmlformats.org/officeDocument/2006/relationships/notesMaster" Target="/ppt/notesMasters/notesMaster1.xml" Id="Ra3ad7e09f3c242b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491aaaea8724364" /><Relationship Type="http://schemas.openxmlformats.org/officeDocument/2006/relationships/notesMaster" Target="/ppt/notesMasters/notesMaster1.xml" Id="R427c74b7703c44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f2bca8c954b44535" /><Relationship Type="http://schemas.openxmlformats.org/officeDocument/2006/relationships/notesMaster" Target="/ppt/notesMasters/notesMaster1.xml" Id="Re79908c7d58b49e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18e53835ea74f38" /><Relationship Type="http://schemas.openxmlformats.org/officeDocument/2006/relationships/notesMaster" Target="/ppt/notesMasters/notesMaster1.xml" Id="R0669dd4f4d7742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543768803f4cfc" /><Relationship Type="http://schemas.openxmlformats.org/officeDocument/2006/relationships/notesMaster" Target="/ppt/notesMasters/notesMaster1.xml" Id="R700faa68cd0f46fc"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bb6d3a5d4d492a" /><Relationship Type="http://schemas.openxmlformats.org/officeDocument/2006/relationships/notesMaster" Target="/ppt/notesMasters/notesMaster1.xml" Id="Rc941f0a04b9b49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b0b601323194cef" /><Relationship Type="http://schemas.openxmlformats.org/officeDocument/2006/relationships/notesMaster" Target="/ppt/notesMasters/notesMaster1.xml" Id="Ra48bfce8319742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0c4aa27442714d81" /><Relationship Type="http://schemas.openxmlformats.org/officeDocument/2006/relationships/notesMaster" Target="/ppt/notesMasters/notesMaster1.xml" Id="R9f9b56e0ee734e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ee92862cd940f6" /><Relationship Type="http://schemas.openxmlformats.org/officeDocument/2006/relationships/notesMaster" Target="/ppt/notesMasters/notesMaster1.xml" Id="R8303ae036a9e490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0a45fb2f0743a6" /><Relationship Type="http://schemas.openxmlformats.org/officeDocument/2006/relationships/notesMaster" Target="/ppt/notesMasters/notesMaster1.xml" Id="R87a85df82aa14c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8615aef9bc4259" /><Relationship Type="http://schemas.openxmlformats.org/officeDocument/2006/relationships/notesMaster" Target="/ppt/notesMasters/notesMaster1.xml" Id="R0b4fc5fadc444ee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95bbfa2b5c4d75" /><Relationship Type="http://schemas.openxmlformats.org/officeDocument/2006/relationships/notesMaster" Target="/ppt/notesMasters/notesMaster1.xml" Id="R80e575143143490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707b9d8bde64f02" /><Relationship Type="http://schemas.openxmlformats.org/officeDocument/2006/relationships/notesMaster" Target="/ppt/notesMasters/notesMaster1.xml" Id="R922adabc1c1844d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3b685f13571436e" /><Relationship Type="http://schemas.openxmlformats.org/officeDocument/2006/relationships/notesMaster" Target="/ppt/notesMasters/notesMaster1.xml" Id="R003871322790437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3bd377137544fb" /><Relationship Type="http://schemas.openxmlformats.org/officeDocument/2006/relationships/notesMaster" Target="/ppt/notesMasters/notesMaster1.xml" Id="R2421f63e457d49f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ef2d0c51d17408d" /><Relationship Type="http://schemas.openxmlformats.org/officeDocument/2006/relationships/notesMaster" Target="/ppt/notesMasters/notesMaster1.xml" Id="Ra232c7961b1c4bd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025ff5319154f73" /><Relationship Type="http://schemas.openxmlformats.org/officeDocument/2006/relationships/notesMaster" Target="/ppt/notesMasters/notesMaster1.xml" Id="Rc3abd683ec1a429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332f7550424d3c" /><Relationship Type="http://schemas.openxmlformats.org/officeDocument/2006/relationships/notesMaster" Target="/ppt/notesMasters/notesMaster1.xml" Id="R665a2fb7b87641c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602a82f94734f68" /><Relationship Type="http://schemas.openxmlformats.org/officeDocument/2006/relationships/notesMaster" Target="/ppt/notesMasters/notesMaster1.xml" Id="R0f643fc0171e405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82418d590204907" /><Relationship Type="http://schemas.openxmlformats.org/officeDocument/2006/relationships/notesMaster" Target="/ppt/notesMasters/notesMaster1.xml" Id="R364222b1e8fa44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question is how agriculture can offer young South Africans lasting careers as technology changes the work. We focus on agriculture, forestry and fishing, and the businesses connected to them. We first examine production and labour-market evidence, then draw lessons from Australia, and finally explain our policy package. The aim is to connect education to real work while preparing people to use AI responsibly.</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Cover background: AI-generated illustrative agricultural landscape, created for this presentation.</a:t>
            </a:r>
          </a:p>
          <a:p xmlns:a="http://schemas.openxmlformats.org/drawingml/2006/main">
            <a:r>
              <a:t/>
            </a:r>
          </a:p>
          <a:p xmlns:a="http://schemas.openxmlformats.org/drawingml/2006/main">
            <a:r>
              <a:t>Suggested time: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Almost half of economically active young people were unemployed in the second quarter of 2026. This is the official youth unemployment rate, not the percentage of all young people without jobs. The national rate was 33.6%, so the burden is much greater for younger job seekers. These are national figures across all sectors. Agriculture is one possible part of the response, but we do not claim it can absorb every unemployed young person. Our policy focuses on the difficult transition from study into a first job.</a:t>
            </a:r>
          </a:p>
          <a:p xmlns:a="http://schemas.openxmlformats.org/drawingml/2006/main">
            <a:r>
              <a:t/>
            </a:r>
          </a:p>
          <a:p xmlns:a="http://schemas.openxmlformats.org/drawingml/2006/main">
            <a:r>
              <a:t>Sources</a:t>
            </a:r>
          </a:p>
          <a:p xmlns:a="http://schemas.openxmlformats.org/drawingml/2006/main">
            <a:r>
              <a:t>Statistics South Africa (2026b). Quarterly Labour Force Survey, Quarter 2: 2026, P0211. https://www.statssa.gov.za/publications/P0211/P02112ndQuarter2026.pdf (Accessed: 5 October 2026).</a:t>
            </a:r>
          </a:p>
          <a:p xmlns:a="http://schemas.openxmlformats.org/drawingml/2006/main">
            <a:r>
              <a:t>National Youth Development Agency (2026). NYDA notes with serious concern latest Quarterly Labour Force Survey (QLFS), Q2, 12 August. https://www.gov.za/news/media-statements/nyda-notes-serious-concern-latest-quarterly-labour-force-survey-qlfs-q2-12 (Accessed: 5 October 2026).</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annual series begins in 2008. It shows strong growth and deep contractions rather than a smooth upward path. The drought years of 2015 and 2016, the subsequent recovery, and the recent rebound illustrate how production depends on conditions outside an individual worker’s control. Output grew by 17.4% in 2025 after contractions in 2023 and 2024. This supports a policy that develops transferable skills across the agricultural value chain. A good production year is valuable, but it does not automatically create stable first jobs. Rates are calculated from the latest real-value-added time series and rounded.</a:t>
            </a:r>
          </a:p>
          <a:p xmlns:a="http://schemas.openxmlformats.org/drawingml/2006/main">
            <a:r>
              <a:t/>
            </a:r>
          </a:p>
          <a:p xmlns:a="http://schemas.openxmlformats.org/drawingml/2006/main">
            <a:r>
              <a:t>Sources</a:t>
            </a:r>
          </a:p>
          <a:p xmlns:a="http://schemas.openxmlformats.org/drawingml/2006/main">
            <a:r>
              <a:t>Statistics South Africa (2026a). Gross domestic product, quarter ended June 2026, P0441, and GDP Time series Q2 2026. https://www.statssa.gov.za/publications/P0441/P04412ndQuarter2026.pdf ; https://www.statssa.gov.za/?page_id=1854&amp;PPN=P0441 (Accessed: 5 October 2026).</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left chart compares each quarter with the previous quarter using seasonally adjusted output. The right compares each quarter with the same quarter a year earlier using the unadjusted real series. Both start in 2008 and end in Q2 2026. The latest release reports growth of 0.3% quarter on quarter and 1.7% year on year. These figures describe different comparisons and must not be mixed. Earlier quarterly movements are shown on the same basis throughout, without mixing annualised growth rates with ordinary quarterly rates. The policy implication is to spread placements across crops, host firms and value-chain activities.</a:t>
            </a:r>
          </a:p>
          <a:p xmlns:a="http://schemas.openxmlformats.org/drawingml/2006/main">
            <a:r>
              <a:t/>
            </a:r>
          </a:p>
          <a:p xmlns:a="http://schemas.openxmlformats.org/drawingml/2006/main">
            <a:r>
              <a:t>Sources</a:t>
            </a:r>
          </a:p>
          <a:p xmlns:a="http://schemas.openxmlformats.org/drawingml/2006/main">
            <a:r>
              <a:t>Statistics South Africa (2026a). Gross domestic product, quarter ended June 2026, P0441, and GDP Time series Q2 2026. https://www.statssa.gov.za/publications/P0441/P04412ndQuarter2026.pdf ; https://www.statssa.gov.za/?page_id=1854&amp;PPN=P0441 (Accessed: 5 October 2026).</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NEET measure covers young people outside both work and education or training, including people who are not actively looking for work. It is different from the unemployment rate and uses a younger age band here. The overall NEET rate increased from 35.2% to 36.4% between Q2 2025 and Q2 2026. Young women had a higher rate in both periods, reaching 38.2%. This matters for our design: a programme that assumes every learner can afford travel, connectivity or unpaid work will exclude many of the people it is meant to help. Transport support and fair access are part of the policy.</a:t>
            </a:r>
          </a:p>
          <a:p xmlns:a="http://schemas.openxmlformats.org/drawingml/2006/main">
            <a:r>
              <a:t/>
            </a:r>
          </a:p>
          <a:p xmlns:a="http://schemas.openxmlformats.org/drawingml/2006/main">
            <a:r>
              <a:t>Sources</a:t>
            </a:r>
          </a:p>
          <a:p xmlns:a="http://schemas.openxmlformats.org/drawingml/2006/main">
            <a:r>
              <a:t>Statistics South Africa (2026b). Quarterly Labour Force Survey, Quarter 2: 2026, P0211. https://www.statssa.gov.za/publications/P0211/P02112ndQuarter2026.pdf (Accessed: 5 October 2026).</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economic reasons why relying on individual learners and farmers is unlikely to produce enough high-quality training. Training creates benefits that a firm may lose when a worker leaves, so firms can invest less than is socially useful. Employers cannot easily judge an inexperienced applicant. Poor households may not be able to finance transport or unpaid placements. Finally, colleges and employers can struggle to coordinate the number, timing and quality of placements. Public support can address these failures, but it must also require employers to train people properly. More training alone will not solve weak labour demand.</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Gevers, H.E. (2026). Increasing practical training during theoretical education. Group contribution, EKN 320 Written Assignment, supplied in this task.</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Australia is a useful comparison because it is developing agricultural technology skills and connections between universities and employers. AgConnections allocates A$1 million across four universities for work-liaison pilots during 2025 and 2026. The Agricultural Technology micro-credential combines electrical, software and mechanical knowledge with practical agricultural problems. AgCAREERSTART provides a structured employment route for young people considering agriculture. These are examples of implemented programmes, not proof that they have already caused a national reduction in youth unemployment. The transferable lesson is how institutions connect technical learning to real agricultural workplaces.</a:t>
            </a:r>
          </a:p>
          <a:p xmlns:a="http://schemas.openxmlformats.org/drawingml/2006/main">
            <a:r>
              <a:t/>
            </a:r>
          </a:p>
          <a:p xmlns:a="http://schemas.openxmlformats.org/drawingml/2006/main">
            <a:r>
              <a:t>Sources</a:t>
            </a:r>
          </a:p>
          <a:p xmlns:a="http://schemas.openxmlformats.org/drawingml/2006/main">
            <a:r>
              <a:t>Australian Government, Department of Agriculture, Fisheries and Forestry (n.d.). Agricultural workforce. https://www.agriculture.gov.au/ag-farm-food/agricultural-workforce (Accessed: 5 October 2026).</a:t>
            </a:r>
          </a:p>
          <a:p xmlns:a="http://schemas.openxmlformats.org/drawingml/2006/main">
            <a:r>
              <a:t>Australian Government, Department of Education (n.d.). Approved providers and courses, Round Two: Agricultural Technology. https://www.education.gov.au/microcredentials-pilot-higher-education/approved-providers-and-courses-round-two (Accessed: 5 October 2026).</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can adapt the way Australia connects training and employers, but South Africa has different financial and infrastructure constraints. Our starting point is existing universities, TVET and agricultural colleges. They need trained staff and access to equipment, not simply a new course title. Learners need help reaching placements. Small farms may need to share supervision or equipment through a cooperative or packhouse cluster. Electricity, connectivity and data affordability also affect whether digital agriculture is realistic. The proposal therefore combines education reform with participation support and shared facilities. Institutional accreditation and employer demand remain conditions for introducing new qualifications.</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Australian Government, Department of Agriculture, Fisheries and Forestry (n.d.). Agricultural workforce. https://www.agriculture.gov.au/ag-farm-food/agricultural-workforce (Accessed: 5 October 2026).</a:t>
            </a:r>
          </a:p>
          <a:p xmlns:a="http://schemas.openxmlformats.org/drawingml/2006/main">
            <a:r>
              <a:t>Australian Government, Department of Education (n.d.). Approved providers and courses, Round Two: Agricultural Technology. https://www.education.gov.au/microcredentials-pilot-higher-education/approved-providers-and-courses-round-two (Accessed: 5 October 2026).</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 proposals work together, but each should solve a different problem. AI training at existing institutions defines the skills learners need. Practical training during study ensures that students develop experience before graduation across existing qualifications. Employment Tax Incentive support lowers eligible employers’ hiring costs. AgriDual is a more intensive pilot combining a dual qualification with a conditional placement subsidy. This distinction avoids treating four overlapping ideas as four separate budgets. Existing programmes and funding must be coordinated, with no duplicate subsidy for the same wage cost. I will now explain the package in this order.</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Gevers, H.E. (2026). Increasing practical training during theoretical education. Group contribution, EKN 320 Written Assignment, supplied in this task.</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proposal uses existing agricultural and technical institutions so that funding can support teaching capacity and equipment rather than a new network of buildings. Students would learn to interpret sensor data, evaluate AI recommendations and maintain equipment. Assessment should involve real agricultural problems. Proposed new qualifications in the report would still need demand assessment and accreditation. We should not imply that these are already available programmes. The immediate, practical starting point is to adapt modules in existing qualifications and provide shorter courses for learners and workers who need to update specific skills.</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second proposal integrates assessed workplace experience throughout existing agricultural qualifications. A possible schedule is three to four weeks of theory followed by one to two weeks in a workplace, adjusted around planting, harvesting and other seasonal activities. This is a proposed schedule, not a legal requirement. Students would rotate through farms or related employers such as packhouses, input suppliers and machinery businesses. Each placement needs a named supervisor, agreed tasks, a logbook and assessment that counts towards the qualification. Stipends, protective equipment and transport support help learners participate. The intended outcome is a graduate with a qualification, practical evidence, references and employer contacts.</a:t>
            </a:r>
          </a:p>
          <a:p xmlns:a="http://schemas.openxmlformats.org/drawingml/2006/main">
            <a:r>
              <a:t/>
            </a:r>
          </a:p>
          <a:p xmlns:a="http://schemas.openxmlformats.org/drawingml/2006/main">
            <a:r>
              <a:t>Sources</a:t>
            </a:r>
          </a:p>
          <a:p xmlns:a="http://schemas.openxmlformats.org/drawingml/2006/main">
            <a:r>
              <a:t>Gevers, H.E. (2026). Increasing practical training during theoretical education. Group contribution, EKN 320 Written Assignment, supplied in this task.</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AI-generated illustrative training scene, not a photograph of a named programme.</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Employment Tax Incentive already exists. It reduces qualifying employers’ PAYE liability without reducing the employee’s wage. The normal qualifying age range is 18 to 29, with an exception for qualifying employment in special economic zones. The agricultural proposal should therefore support correct use of the existing incentive rather than describe a new VAT concession or assume everyone aged 15 to 35 qualifies. Employers must satisfy the applicable wage, tax and employment rules. Support should accompany good supervision and worker protection. AgriDual must account for any ETI already claimed so the same wage cost is not funded twice.</a:t>
            </a:r>
          </a:p>
          <a:p xmlns:a="http://schemas.openxmlformats.org/drawingml/2006/main">
            <a:r>
              <a:t/>
            </a:r>
          </a:p>
          <a:p xmlns:a="http://schemas.openxmlformats.org/drawingml/2006/main">
            <a:r>
              <a:t>Sources</a:t>
            </a:r>
          </a:p>
          <a:p xmlns:a="http://schemas.openxmlformats.org/drawingml/2006/main">
            <a:r>
              <a:t>South African Revenue Service (n.d.). Employment Tax Incentive (ETI). https://www.sars.gov.za/types-of-tax/pay-as-you-earn/employment-tax-incentive-eti/ (Accessed: 5 October 2026).</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AgriDual is the group’s more intensive pilot. It proposes adapting an existing agriculture qualification into a three-year route that alternates study with practical work. In the third year, a paid placement would last six to twelve months. The wage-support illustration that follows covers nine months. Certificate and diploma routes should connect where accredited articulation is possible, rather than promising automatic entry into a degree. The pilot would require agreements with an institution and host employers before recruitment. None of these partners has committed to the proposal. AgriDual builds on the wider practical-training policy and tests whether a coordinated degree-and-subsidy model improves sustained employment.</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subsidy starts high while a new apprentice requires more supervision. It covers 60% of the wage in months one to three, 40% in months four to six and 20% in months seven to nine. Employers gradually take on more of the cost as learners gain experience. A proposed R5,000 conversion bonus depends on verified employment twelve months later. The overall public contribution, including ETI, would be capped at 60% to prevent duplicate funding. These rates are design choices for the pilot. They are not existing government benefits, and their effect would need evaluation.</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illustrative placement-support budget, not the full cost of a degree or a confirmed funding allocation. At an assumed monthly wage of R4,837, the declining subsidy totals R17,413.20 per learner. A 70% retention assumption gives an expected bonus cost of R3,500. Administration and audits at 10% bring the total to about R23,005 per learner, or R23.0 million for one thousand. Dividing by seven hundred retained participants gives about R32,900 per retained participant. That is not the cost per additional job caused by the policy. Tuition, new equipment and any additional transport or staff costs would need separate provision.</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should avoid promising any occupation is completely AI-proof. The more defensible aim is to develop a combination of agricultural judgment, technical skill and responsibility. A technician still has to diagnose faulty equipment in a real field. A farm adviser must interpret uncertain data and explain recommendations. Quality and biosecurity work involve observation, compliance and accountability. These roles can change as technology develops, so training needs regular updating. Employment also depends on actual demand from farms and related firms. The table shows the kinds of tasks and career pathways our training would prepare learners for.</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Australian Government, Department of Education (n.d.). Approved providers and courses, Round Two: Agricultural Technology. https://www.education.gov.au/microcredentials-pilot-higher-education/approved-providers-and-courses-round-two (Accessed: 5 October 2026).</a:t>
            </a:r>
          </a:p>
          <a:p xmlns:a="http://schemas.openxmlformats.org/drawingml/2006/main">
            <a:r>
              <a:t/>
            </a:r>
          </a:p>
          <a:p xmlns:a="http://schemas.openxmlformats.org/drawingml/2006/main">
            <a:r>
              <a:t>Suggested time: 45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report proposes a nine-month design stage, a three-year pilot and conditional expansion in years four and five. During design, the partners would settle accreditation, finance, learning standards and host agreements, targeting at least thirty host farms or other employers. The Pretoria pilot would involve about three hundred students. Placement completion of 70%, with no displacement of existing staff, is one proposed gate. Wider expansion depends on evidence including twelve-month employment retention. Because retention can only be measured after placement ends, the expansion decision must wait for a full follow-up period. AgriSETA would coordinate training support with institutions and employers, subject to agreement and funding.</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programme should measure more than enrolment or placements. We need completion, employment after six and twelve months, earnings, retention and the public cost of additional sustained jobs. Results should distinguish women, rural learners and different types of hosts. To estimate additionality, evaluation should compare participants with a suitable comparison group. Audits should check whether employers displaced existing workers or would have hired the same person without a subsidy. Students need independent complaint channels, clear learning standards and safe conditions. Host caps and cluster arrangements can reduce capture by large farms. These safeguards are central to whether the spending delivers public value.</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Gevers, H.E. (2026). Increasing practical training during theoretical education. Group contribution, EKN 320 Written Assignment, supplied in this task.</a:t>
            </a:r>
          </a:p>
          <a:p xmlns:a="http://schemas.openxmlformats.org/drawingml/2006/main">
            <a:r>
              <a:t/>
            </a:r>
          </a:p>
          <a:p xmlns:a="http://schemas.openxmlformats.org/drawingml/2006/main">
            <a:r>
              <a:t>Suggested time: 50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recommendation is a coordinated and evaluated pilot. Existing institutions can teach agricultural and digital skills. Assessed placements can make experience part of the qualification. Employer support can reduce the early risk of hiring. AgriDual can test the more intensive model before wider expansion. The result we seek is sustained, decent employment and a realistic career path for young people. Agriculture’s future will involve technology, but whether young people benefit depends on the institutions, access and incentives we put around it. Thank you. We welcome questions.</a:t>
            </a:r>
          </a:p>
          <a:p xmlns:a="http://schemas.openxmlformats.org/drawingml/2006/main">
            <a:r>
              <a:t/>
            </a:r>
          </a:p>
          <a:p xmlns:a="http://schemas.openxmlformats.org/drawingml/2006/main">
            <a:r>
              <a:t>Sources</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Cover background: AI-generated illustrative agricultural landscape.</a:t>
            </a:r>
          </a:p>
          <a:p xmlns:a="http://schemas.openxmlformats.org/drawingml/2006/main">
            <a:r>
              <a:t/>
            </a:r>
          </a:p>
          <a:p xmlns:a="http://schemas.openxmlformats.org/drawingml/2006/main">
            <a:r>
              <a:t>Suggested time: 35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full research report remains the source for the group’s policy proposals. Statistical charts have been rebuilt from official Stats SA data. All policy parameters are proposed rather than enacted. The cover landscape is an AI-generated illustration, not a photograph of an identified farm. Team from the shared report: Britz, M.N.; Doogan, D.; Du Plessis, Z.; Gerber, J.; Gericke, A.; Gevers, H.E.; Klingenberg, B.E.; Korff, L.; Meyer, H.; Streso, M.S. This source slide is not part of the timed spoken presentation.</a:t>
            </a:r>
          </a:p>
          <a:p xmlns:a="http://schemas.openxmlformats.org/drawingml/2006/main">
            <a:r>
              <a:t/>
            </a:r>
          </a:p>
          <a:p xmlns:a="http://schemas.openxmlformats.org/drawingml/2006/main">
            <a:r>
              <a:t>Sources</a:t>
            </a:r>
          </a:p>
          <a:p xmlns:a="http://schemas.openxmlformats.org/drawingml/2006/main">
            <a:r>
              <a:t>Statistics South Africa (2026a). Gross domestic product, quarter ended June 2026, P0441, and GDP Time series Q2 2026. https://www.statssa.gov.za/publications/P0441/P04412ndQuarter2026.pdf ; https://www.statssa.gov.za/?page_id=1854&amp;PPN=P0441 (Accessed: 5 October 2026).</a:t>
            </a:r>
          </a:p>
          <a:p xmlns:a="http://schemas.openxmlformats.org/drawingml/2006/main">
            <a:r>
              <a:t>Statistics South Africa (2026b). Quarterly Labour Force Survey, Quarter 2: 2026, P0211. https://www.statssa.gov.za/publications/P0211/P02112ndQuarter2026.pdf (Accessed: 5 October 2026).</a:t>
            </a:r>
          </a:p>
          <a:p xmlns:a="http://schemas.openxmlformats.org/drawingml/2006/main">
            <a:r>
              <a:t>National Youth Development Agency (2026). NYDA notes with serious concern latest Quarterly Labour Force Survey (QLFS), Q2, 12 August. https://www.gov.za/news/media-statements/nyda-notes-serious-concern-latest-quarterly-labour-force-survey-qlfs-q2-12 (Accessed: 5 October 2026).</a:t>
            </a:r>
          </a:p>
          <a:p xmlns:a="http://schemas.openxmlformats.org/drawingml/2006/main">
            <a:r>
              <a:t>Australian Government, Department of Agriculture, Fisheries and Forestry (n.d.). Agricultural workforce. https://www.agriculture.gov.au/ag-farm-food/agricultural-workforce (Accessed: 5 October 2026).</a:t>
            </a:r>
          </a:p>
          <a:p xmlns:a="http://schemas.openxmlformats.org/drawingml/2006/main">
            <a:r>
              <a:t>Australian Government, Department of Education (n.d.). Approved providers and courses, Round Two: Agricultural Technology. https://www.education.gov.au/microcredentials-pilot-higher-education/approved-providers-and-courses-round-two (Accessed: 5 October 2026).</a:t>
            </a:r>
          </a:p>
          <a:p xmlns:a="http://schemas.openxmlformats.org/drawingml/2006/main">
            <a:r>
              <a:t>South African Revenue Service (n.d.). Employment Tax Incentive (ETI). https://www.sars.gov.za/types-of-tax/pay-as-you-earn/employment-tax-incentive-eti/ (Accessed: 5 October 2026).</a:t>
            </a:r>
          </a:p>
          <a:p xmlns:a="http://schemas.openxmlformats.org/drawingml/2006/main">
            <a:r>
              <a:t>EKN 320 research group (2026). EKN Group Research Project, Sections 2 and 3. https://docs.google.com/document/d/1-K3KOd6IrqabDLTEMT-drA0siSULLGQGSuk52Y9M1I4/ (Accessed: 5 October 2026). Policy designs, subsidy rates and costing assumptions are group proposals, not enacted programmes.</a:t>
            </a:r>
          </a:p>
          <a:p xmlns:a="http://schemas.openxmlformats.org/drawingml/2006/main">
            <a:r>
              <a:t>Gevers, H.E. (2026). Increasing practical training during theoretical education. Group contribution, EKN 320 Written Assignment, supplied in this task.</a:t>
            </a:r>
          </a:p>
          <a:p xmlns:a="http://schemas.openxmlformats.org/drawingml/2006/main">
            <a:r>
              <a:t/>
            </a:r>
          </a:p>
          <a:p xmlns:a="http://schemas.openxmlformats.org/drawingml/2006/main">
            <a:r>
              <a:t>Suggested time: 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a9dbc9b68b44b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b52ca1746643b7" /><Relationship Type="http://schemas.openxmlformats.org/officeDocument/2006/relationships/slideLayout" Target="/ppt/slideLayouts/slideLayout1.xml" Id="Rd163238179664e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163238179664e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08d536984c840ae" /><Relationship Type="http://schemas.openxmlformats.org/officeDocument/2006/relationships/image" Target="/ppt/media/image.png" Id="R7423d5a3fb1a486d" /><Relationship Type="http://schemas.openxmlformats.org/officeDocument/2006/relationships/notesSlide" Target="/ppt/notesSlides/notesSlide1.xml" Id="R8945eae0bc8746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d58c9698e2e4772" /><Relationship Type="http://schemas.openxmlformats.org/officeDocument/2006/relationships/notesSlide" Target="/ppt/notesSlides/notesSlide2.xml" Id="Rda058bbca1ef45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9d63c541f5e41ba" /><Relationship Type="http://schemas.openxmlformats.org/officeDocument/2006/relationships/chart" Target="/ppt/slides/charts/chart1.xml" Id="R1b190dc6314941b0" /><Relationship Type="http://schemas.openxmlformats.org/officeDocument/2006/relationships/notesSlide" Target="/ppt/notesSlides/notesSlide3.xml" Id="R704424504379477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af3515f35c84624" /><Relationship Type="http://schemas.openxmlformats.org/officeDocument/2006/relationships/chart" Target="/ppt/slides/charts/chart2.xml" Id="Ra904e57c2b544dcd" /><Relationship Type="http://schemas.openxmlformats.org/officeDocument/2006/relationships/chart" Target="/ppt/slides/charts/chart3.xml" Id="R756d9d1215ef4d73" /><Relationship Type="http://schemas.openxmlformats.org/officeDocument/2006/relationships/notesSlide" Target="/ppt/notesSlides/notesSlide4.xml" Id="Rd5401af23b5c47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8a899bd6d3f46bf" /><Relationship Type="http://schemas.openxmlformats.org/officeDocument/2006/relationships/chart" Target="/ppt/slides/charts/chart4.xml" Id="Rf37fdd7091c94296" /><Relationship Type="http://schemas.openxmlformats.org/officeDocument/2006/relationships/notesSlide" Target="/ppt/notesSlides/notesSlide5.xml" Id="R6c94461ec2e745e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4e358b8a2ba418b" /><Relationship Type="http://schemas.openxmlformats.org/officeDocument/2006/relationships/notesSlide" Target="/ppt/notesSlides/notesSlide6.xml" Id="R93e239ea014047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0218f8b0fb94786" /><Relationship Type="http://schemas.openxmlformats.org/officeDocument/2006/relationships/notesSlide" Target="/ppt/notesSlides/notesSlide7.xml" Id="Rf4ec9f44e47642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37a812a81af4ceb" /><Relationship Type="http://schemas.openxmlformats.org/officeDocument/2006/relationships/notesSlide" Target="/ppt/notesSlides/notesSlide8.xml" Id="R32b64d54d36044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74cf247d54149b2" /><Relationship Type="http://schemas.openxmlformats.org/officeDocument/2006/relationships/notesSlide" Target="/ppt/notesSlides/notesSlide9.xml" Id="R413f428ac8fb4c3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1820908beeb4b3d" /><Relationship Type="http://schemas.openxmlformats.org/officeDocument/2006/relationships/notesSlide" Target="/ppt/notesSlides/notesSlide10.xml" Id="Redb60269ecef42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cd763dfc2304274" /><Relationship Type="http://schemas.openxmlformats.org/officeDocument/2006/relationships/image" Target="/ppt/media/image2.png" Id="Rf4bf6e63963442c6" /><Relationship Type="http://schemas.openxmlformats.org/officeDocument/2006/relationships/notesSlide" Target="/ppt/notesSlides/notesSlide11.xml" Id="Rba9857c354ff4a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331a321ad1b4ebe" /><Relationship Type="http://schemas.openxmlformats.org/officeDocument/2006/relationships/notesSlide" Target="/ppt/notesSlides/notesSlide12.xml" Id="Re266eee9e5b6491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b317236f2c44608" /><Relationship Type="http://schemas.openxmlformats.org/officeDocument/2006/relationships/notesSlide" Target="/ppt/notesSlides/notesSlide13.xml" Id="R07f3344876e744e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45cd3bab5d6406d" /><Relationship Type="http://schemas.openxmlformats.org/officeDocument/2006/relationships/chart" Target="/ppt/slides/charts/chart5.xml" Id="Rb5e961129cf54f30" /><Relationship Type="http://schemas.openxmlformats.org/officeDocument/2006/relationships/notesSlide" Target="/ppt/notesSlides/notesSlide14.xml" Id="R655b58dde0d5478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5e691c831be4346" /><Relationship Type="http://schemas.openxmlformats.org/officeDocument/2006/relationships/notesSlide" Target="/ppt/notesSlides/notesSlide15.xml" Id="Rcdbfb0db87844e3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e30c8b70a974732" /><Relationship Type="http://schemas.openxmlformats.org/officeDocument/2006/relationships/notesSlide" Target="/ppt/notesSlides/notesSlide16.xml" Id="R2ebf051305584ec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675e49e893442b1" /><Relationship Type="http://schemas.openxmlformats.org/officeDocument/2006/relationships/notesSlide" Target="/ppt/notesSlides/notesSlide17.xml" Id="Re9035f83aa3347e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925563073b64339" /><Relationship Type="http://schemas.openxmlformats.org/officeDocument/2006/relationships/notesSlide" Target="/ppt/notesSlides/notesSlide18.xml" Id="Re2ff1ac3755641f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078ba37e22b48f4" /><Relationship Type="http://schemas.openxmlformats.org/officeDocument/2006/relationships/image" Target="/ppt/media/image3.png" Id="R979c87ce29fd4bf9" /><Relationship Type="http://schemas.openxmlformats.org/officeDocument/2006/relationships/notesSlide" Target="/ppt/notesSlides/notesSlide19.xml" Id="R05103fa1d7e74d6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2eec13dff024ea0" /><Relationship Type="http://schemas.openxmlformats.org/officeDocument/2006/relationships/notesSlide" Target="/ppt/notesSlides/notesSlide20.xml" Id="R9c1f1fe1f5fe4435"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Annual real growth</c:v>
          </c:tx>
          <c:spPr>
            <a:solidFill xmlns:a="http://schemas.openxmlformats.org/drawingml/2006/main">
              <a:srgbClr val="143E31"/>
            </a:solidFill>
          </c:spPr>
          <c:invertIfNegative val="0"/>
          <c:dPt>
            <c:idx val="0"/>
            <c:invertIfNegative val="0"/>
            <c:spPr>
              <a:solidFill xmlns:a="http://schemas.openxmlformats.org/drawingml/2006/main">
                <a:srgbClr val="143E31"/>
              </a:solidFill>
            </c:spPr>
          </c:dPt>
          <c:dPt>
            <c:idx val="1"/>
            <c:invertIfNegative val="0"/>
            <c:spPr>
              <a:solidFill xmlns:a="http://schemas.openxmlformats.org/drawingml/2006/main">
                <a:srgbClr val="AA5B3C"/>
              </a:solidFill>
            </c:spPr>
          </c:dPt>
          <c:dPt>
            <c:idx val="2"/>
            <c:invertIfNegative val="0"/>
            <c:spPr>
              <a:solidFill xmlns:a="http://schemas.openxmlformats.org/drawingml/2006/main">
                <a:srgbClr val="AA5B3C"/>
              </a:solidFill>
            </c:spPr>
          </c:dPt>
          <c:dPt>
            <c:idx val="3"/>
            <c:invertIfNegative val="0"/>
            <c:spPr>
              <a:solidFill xmlns:a="http://schemas.openxmlformats.org/drawingml/2006/main">
                <a:srgbClr val="143E31"/>
              </a:solidFill>
            </c:spPr>
          </c:dPt>
          <c:dPt>
            <c:idx val="4"/>
            <c:invertIfNegative val="0"/>
            <c:spPr>
              <a:solidFill xmlns:a="http://schemas.openxmlformats.org/drawingml/2006/main">
                <a:srgbClr val="143E31"/>
              </a:solidFill>
            </c:spPr>
          </c:dPt>
          <c:dPt>
            <c:idx val="5"/>
            <c:invertIfNegative val="0"/>
            <c:spPr>
              <a:solidFill xmlns:a="http://schemas.openxmlformats.org/drawingml/2006/main">
                <a:srgbClr val="143E31"/>
              </a:solidFill>
            </c:spPr>
          </c:dPt>
          <c:dPt>
            <c:idx val="6"/>
            <c:invertIfNegative val="0"/>
            <c:spPr>
              <a:solidFill xmlns:a="http://schemas.openxmlformats.org/drawingml/2006/main">
                <a:srgbClr val="143E31"/>
              </a:solidFill>
            </c:spPr>
          </c:dPt>
          <c:dPt>
            <c:idx val="7"/>
            <c:invertIfNegative val="0"/>
            <c:spPr>
              <a:solidFill xmlns:a="http://schemas.openxmlformats.org/drawingml/2006/main">
                <a:srgbClr val="AA5B3C"/>
              </a:solidFill>
            </c:spPr>
          </c:dPt>
          <c:dPt>
            <c:idx val="8"/>
            <c:invertIfNegative val="0"/>
            <c:spPr>
              <a:solidFill xmlns:a="http://schemas.openxmlformats.org/drawingml/2006/main">
                <a:srgbClr val="AA5B3C"/>
              </a:solidFill>
            </c:spPr>
          </c:dPt>
          <c:dPt>
            <c:idx val="9"/>
            <c:invertIfNegative val="0"/>
            <c:spPr>
              <a:solidFill xmlns:a="http://schemas.openxmlformats.org/drawingml/2006/main">
                <a:srgbClr val="143E31"/>
              </a:solidFill>
            </c:spPr>
          </c:dPt>
          <c:dPt>
            <c:idx val="10"/>
            <c:invertIfNegative val="0"/>
            <c:spPr>
              <a:solidFill xmlns:a="http://schemas.openxmlformats.org/drawingml/2006/main">
                <a:srgbClr val="143E31"/>
              </a:solidFill>
            </c:spPr>
          </c:dPt>
          <c:dPt>
            <c:idx val="11"/>
            <c:invertIfNegative val="0"/>
            <c:spPr>
              <a:solidFill xmlns:a="http://schemas.openxmlformats.org/drawingml/2006/main">
                <a:srgbClr val="AA5B3C"/>
              </a:solidFill>
            </c:spPr>
          </c:dPt>
          <c:dPt>
            <c:idx val="12"/>
            <c:invertIfNegative val="0"/>
            <c:spPr>
              <a:solidFill xmlns:a="http://schemas.openxmlformats.org/drawingml/2006/main">
                <a:srgbClr val="143E31"/>
              </a:solidFill>
            </c:spPr>
          </c:dPt>
          <c:dPt>
            <c:idx val="13"/>
            <c:invertIfNegative val="0"/>
            <c:spPr>
              <a:solidFill xmlns:a="http://schemas.openxmlformats.org/drawingml/2006/main">
                <a:srgbClr val="143E31"/>
              </a:solidFill>
            </c:spPr>
          </c:dPt>
          <c:dPt>
            <c:idx val="14"/>
            <c:invertIfNegative val="0"/>
            <c:spPr>
              <a:solidFill xmlns:a="http://schemas.openxmlformats.org/drawingml/2006/main">
                <a:srgbClr val="143E31"/>
              </a:solidFill>
            </c:spPr>
          </c:dPt>
          <c:dPt>
            <c:idx val="15"/>
            <c:invertIfNegative val="0"/>
            <c:spPr>
              <a:solidFill xmlns:a="http://schemas.openxmlformats.org/drawingml/2006/main">
                <a:srgbClr val="AA5B3C"/>
              </a:solidFill>
            </c:spPr>
          </c:dPt>
          <c:dPt>
            <c:idx val="16"/>
            <c:invertIfNegative val="0"/>
            <c:spPr>
              <a:solidFill xmlns:a="http://schemas.openxmlformats.org/drawingml/2006/main">
                <a:srgbClr val="AA5B3C"/>
              </a:solidFill>
            </c:spPr>
          </c:dPt>
          <c:dPt>
            <c:idx val="17"/>
            <c:invertIfNegative val="0"/>
            <c:spPr>
              <a:solidFill xmlns:a="http://schemas.openxmlformats.org/drawingml/2006/main">
                <a:srgbClr val="143E31"/>
              </a:solidFill>
            </c:spPr>
          </c:dPt>
          <c:cat>
            <c:numRef>
              <c:f>'Chart Data'!$A$2:$A$19</c:f>
              <c:numCache>
                <c:formatCode>General</c:formatCode>
                <c:ptCount val="18"/>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pt idx="17">
                  <c:v>2025</c:v>
                </c:pt>
              </c:numCache>
            </c:numRef>
          </c:cat>
          <c:val>
            <c:numRef>
              <c:f>'Chart Data'!$B$2:$B$19</c:f>
              <c:numCache>
                <c:formatCode>0</c:formatCode>
                <c:ptCount val="18"/>
                <c:pt idx="0">
                  <c:v>19.41</c:v>
                </c:pt>
                <c:pt idx="1">
                  <c:v>-1.89</c:v>
                </c:pt>
                <c:pt idx="2">
                  <c:v>-0.3</c:v>
                </c:pt>
                <c:pt idx="3">
                  <c:v>1.99</c:v>
                </c:pt>
                <c:pt idx="4">
                  <c:v>1.76</c:v>
                </c:pt>
                <c:pt idx="5">
                  <c:v>4.48</c:v>
                </c:pt>
                <c:pt idx="6">
                  <c:v>10.95</c:v>
                </c:pt>
                <c:pt idx="7">
                  <c:v>-3.64</c:v>
                </c:pt>
                <c:pt idx="8">
                  <c:v>-5.15</c:v>
                </c:pt>
                <c:pt idx="9">
                  <c:v>19.08</c:v>
                </c:pt>
                <c:pt idx="10">
                  <c:v>0.49</c:v>
                </c:pt>
                <c:pt idx="11">
                  <c:v>-6.52</c:v>
                </c:pt>
                <c:pt idx="12">
                  <c:v>17.26</c:v>
                </c:pt>
                <c:pt idx="13">
                  <c:v>4.98</c:v>
                </c:pt>
                <c:pt idx="14">
                  <c:v>2.16</c:v>
                </c:pt>
                <c:pt idx="15">
                  <c:v>-4.57</c:v>
                </c:pt>
                <c:pt idx="16">
                  <c:v>-8.71</c:v>
                </c:pt>
                <c:pt idx="17">
                  <c:v>17.43</c:v>
                </c:pt>
              </c:numCache>
            </c:numRef>
          </c:val>
        </c:ser>
        <c:dLbls>
          <c:txPr>
            <a:bodyPr xmlns:a="http://schemas.openxmlformats.org/drawingml/2006/main" anchorCtr="1"/>
            <a:lstStyle xmlns:a="http://schemas.openxmlformats.org/drawingml/2006/main"/>
            <a:p xmlns:a="http://schemas.openxmlformats.org/drawingml/2006/main">
              <a:pPr>
                <a:defRPr sz="1500" b="1">
                  <a:solidFill>
                    <a:srgbClr val="143E31"/>
                  </a:solidFill>
                  <a:latin typeface="Arial"/>
                  <a:ea typeface="Arial"/>
                  <a:cs typeface="Arial"/>
                </a:defRPr>
              </a:pPr>
            </a:p>
          </c:txPr>
          <c:dLblPos val="outEnd"/>
          <c:showLegendKey val="0"/>
          <c:showVal val="0"/>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CC5B9"/>
            </a:solidFill>
          </a:ln>
        </c:spPr>
        <c:txPr>
          <a:bodyPr xmlns:a="http://schemas.openxmlformats.org/drawingml/2006/main" anchorCtr="1"/>
          <a:lstStyle xmlns:a="http://schemas.openxmlformats.org/drawingml/2006/main"/>
          <a:p xmlns:a="http://schemas.openxmlformats.org/drawingml/2006/main">
            <a:pPr>
              <a:defRPr sz="1200">
                <a:solidFill>
                  <a:srgbClr val="57665C"/>
                </a:solidFill>
                <a:latin typeface="Arial"/>
                <a:ea typeface="Arial"/>
                <a:cs typeface="Arial"/>
              </a:defRPr>
            </a:pPr>
          </a:p>
        </c:txPr>
        <c:crossAx val="48672768"/>
      </c:catAx>
      <c:valAx>
        <c:axId val="48672768"/>
        <c:scaling>
          <c:orientation val="minMax"/>
          <c:max val="25"/>
          <c:min val="-15"/>
        </c:scaling>
        <c:delete val="0"/>
        <c:axPos val="l"/>
        <c:majorGridlines>
          <c:spPr>
            <a:ln xmlns:a="http://schemas.openxmlformats.org/drawingml/2006/main" w="5715">
              <a:solidFill>
                <a:srgbClr val="D8DCD1"/>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7665C"/>
                </a:solidFill>
                <a:latin typeface="Arial"/>
                <a:ea typeface="Arial"/>
                <a:cs typeface="Arial"/>
              </a:defRPr>
            </a:pPr>
          </a:p>
        </c:txPr>
        <c:crossAx val="48650112"/>
        <c:crossBetween val="between"/>
        <c:majorUnit val="10"/>
      </c:valAx>
      <c:spPr>
        <a:solidFill xmlns:a="http://schemas.openxmlformats.org/drawingml/2006/main">
          <a:srgbClr val="F5F2E9"/>
        </a:solidFill>
        <a:ln xmlns:a="http://schemas.openxmlformats.org/drawingml/2006/main" w="0">
          <a:noFill/>
        </a:ln>
      </c:spPr>
    </c:plotArea>
    <c:plotVisOnly val="1"/>
  </c:chart>
  <c:spPr>
    <a:solidFill xmlns:a="http://schemas.openxmlformats.org/drawingml/2006/main">
      <a:srgbClr val="F5F2E9"/>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line"/>
        <c:ser>
          <c:idx val="0"/>
          <c:order val="0"/>
          <c:tx>
            <c:v>Quarter-on-quarter growth</c:v>
          </c:tx>
          <c:spPr>
            <a:ln xmlns:a="http://schemas.openxmlformats.org/drawingml/2006/main" w="22860">
              <a:solidFill>
                <a:srgbClr val="143E31"/>
              </a:solidFill>
            </a:ln>
          </c:spPr>
          <c:marker>
            <c:symbol val="none"/>
          </c:marker>
          <c:xVal>
            <c:numRef>
              <c:f>'Chart Data'!$A$2:$A$75</c:f>
              <c:numCache>
                <c:formatCode>General</c:formatCode>
                <c:ptCount val="74"/>
                <c:pt idx="0">
                  <c:v>2008</c:v>
                </c:pt>
                <c:pt idx="1">
                  <c:v>2008.25</c:v>
                </c:pt>
                <c:pt idx="2">
                  <c:v>2008.5</c:v>
                </c:pt>
                <c:pt idx="3">
                  <c:v>2008.75</c:v>
                </c:pt>
                <c:pt idx="4">
                  <c:v>2009</c:v>
                </c:pt>
                <c:pt idx="5">
                  <c:v>2009.25</c:v>
                </c:pt>
                <c:pt idx="6">
                  <c:v>2009.5</c:v>
                </c:pt>
                <c:pt idx="7">
                  <c:v>2009.75</c:v>
                </c:pt>
                <c:pt idx="8">
                  <c:v>2010</c:v>
                </c:pt>
                <c:pt idx="9">
                  <c:v>2010.25</c:v>
                </c:pt>
                <c:pt idx="10">
                  <c:v>2010.5</c:v>
                </c:pt>
                <c:pt idx="11">
                  <c:v>2010.75</c:v>
                </c:pt>
                <c:pt idx="12">
                  <c:v>2011</c:v>
                </c:pt>
                <c:pt idx="13">
                  <c:v>2011.25</c:v>
                </c:pt>
                <c:pt idx="14">
                  <c:v>2011.5</c:v>
                </c:pt>
                <c:pt idx="15">
                  <c:v>2011.75</c:v>
                </c:pt>
                <c:pt idx="16">
                  <c:v>2012</c:v>
                </c:pt>
                <c:pt idx="17">
                  <c:v>2012.25</c:v>
                </c:pt>
                <c:pt idx="18">
                  <c:v>2012.5</c:v>
                </c:pt>
                <c:pt idx="19">
                  <c:v>2012.75</c:v>
                </c:pt>
                <c:pt idx="20">
                  <c:v>2013</c:v>
                </c:pt>
                <c:pt idx="21">
                  <c:v>2013.25</c:v>
                </c:pt>
                <c:pt idx="22">
                  <c:v>2013.5</c:v>
                </c:pt>
                <c:pt idx="23">
                  <c:v>2013.75</c:v>
                </c:pt>
                <c:pt idx="24">
                  <c:v>2014</c:v>
                </c:pt>
                <c:pt idx="25">
                  <c:v>2014.25</c:v>
                </c:pt>
                <c:pt idx="26">
                  <c:v>2014.5</c:v>
                </c:pt>
                <c:pt idx="27">
                  <c:v>2014.75</c:v>
                </c:pt>
                <c:pt idx="28">
                  <c:v>2015</c:v>
                </c:pt>
                <c:pt idx="29">
                  <c:v>2015.25</c:v>
                </c:pt>
                <c:pt idx="30">
                  <c:v>2015.5</c:v>
                </c:pt>
                <c:pt idx="31">
                  <c:v>2015.75</c:v>
                </c:pt>
                <c:pt idx="32">
                  <c:v>2016</c:v>
                </c:pt>
                <c:pt idx="33">
                  <c:v>2016.25</c:v>
                </c:pt>
                <c:pt idx="34">
                  <c:v>2016.5</c:v>
                </c:pt>
                <c:pt idx="35">
                  <c:v>2016.75</c:v>
                </c:pt>
                <c:pt idx="36">
                  <c:v>2017</c:v>
                </c:pt>
                <c:pt idx="37">
                  <c:v>2017.25</c:v>
                </c:pt>
                <c:pt idx="38">
                  <c:v>2017.5</c:v>
                </c:pt>
                <c:pt idx="39">
                  <c:v>2017.75</c:v>
                </c:pt>
                <c:pt idx="40">
                  <c:v>2018</c:v>
                </c:pt>
                <c:pt idx="41">
                  <c:v>2018.25</c:v>
                </c:pt>
                <c:pt idx="42">
                  <c:v>2018.5</c:v>
                </c:pt>
                <c:pt idx="43">
                  <c:v>2018.5</c:v>
                </c:pt>
                <c:pt idx="44">
                  <c:v>2019</c:v>
                </c:pt>
                <c:pt idx="45">
                  <c:v>2019.25</c:v>
                </c:pt>
                <c:pt idx="46">
                  <c:v>2019.5</c:v>
                </c:pt>
                <c:pt idx="47">
                  <c:v>2019.75</c:v>
                </c:pt>
                <c:pt idx="48">
                  <c:v>2020</c:v>
                </c:pt>
                <c:pt idx="49">
                  <c:v>2020.25</c:v>
                </c:pt>
                <c:pt idx="50">
                  <c:v>2020.5</c:v>
                </c:pt>
                <c:pt idx="51">
                  <c:v>2020.75</c:v>
                </c:pt>
                <c:pt idx="52">
                  <c:v>2021</c:v>
                </c:pt>
                <c:pt idx="53">
                  <c:v>2021.25</c:v>
                </c:pt>
                <c:pt idx="54">
                  <c:v>2021.5</c:v>
                </c:pt>
                <c:pt idx="55">
                  <c:v>2021.75</c:v>
                </c:pt>
                <c:pt idx="56">
                  <c:v>2022</c:v>
                </c:pt>
                <c:pt idx="57">
                  <c:v>2022.25</c:v>
                </c:pt>
                <c:pt idx="58">
                  <c:v>2022.5</c:v>
                </c:pt>
                <c:pt idx="59">
                  <c:v>2022.75</c:v>
                </c:pt>
                <c:pt idx="60">
                  <c:v>2023</c:v>
                </c:pt>
                <c:pt idx="61">
                  <c:v>2023.25</c:v>
                </c:pt>
                <c:pt idx="62">
                  <c:v>2023.5</c:v>
                </c:pt>
                <c:pt idx="63">
                  <c:v>2023.75</c:v>
                </c:pt>
                <c:pt idx="64">
                  <c:v>2024</c:v>
                </c:pt>
                <c:pt idx="65">
                  <c:v>2024.25</c:v>
                </c:pt>
                <c:pt idx="66">
                  <c:v>2024.5</c:v>
                </c:pt>
                <c:pt idx="67">
                  <c:v>2024.75</c:v>
                </c:pt>
                <c:pt idx="68">
                  <c:v>2025</c:v>
                </c:pt>
                <c:pt idx="69">
                  <c:v>2025.25</c:v>
                </c:pt>
                <c:pt idx="70">
                  <c:v>2025.5</c:v>
                </c:pt>
                <c:pt idx="71">
                  <c:v>2025.75</c:v>
                </c:pt>
                <c:pt idx="72">
                  <c:v>2026</c:v>
                </c:pt>
                <c:pt idx="73">
                  <c:v>2026.25</c:v>
                </c:pt>
              </c:numCache>
            </c:numRef>
          </c:xVal>
          <c:yVal>
            <c:numRef>
              <c:f>'Chart Data'!$B$2:$B$75</c:f>
              <c:numCache>
                <c:formatCode>0</c:formatCode>
                <c:ptCount val="74"/>
                <c:pt idx="0">
                  <c:v>6.04</c:v>
                </c:pt>
                <c:pt idx="1">
                  <c:v>4.05</c:v>
                </c:pt>
                <c:pt idx="2">
                  <c:v>6.86</c:v>
                </c:pt>
                <c:pt idx="3">
                  <c:v>2.51</c:v>
                </c:pt>
                <c:pt idx="4">
                  <c:v>-1.91</c:v>
                </c:pt>
                <c:pt idx="5">
                  <c:v>-4.63</c:v>
                </c:pt>
                <c:pt idx="6">
                  <c:v>-3.66</c:v>
                </c:pt>
                <c:pt idx="7">
                  <c:v>-2.69</c:v>
                </c:pt>
                <c:pt idx="8">
                  <c:v>0.84</c:v>
                </c:pt>
                <c:pt idx="9">
                  <c:v>2.51</c:v>
                </c:pt>
                <c:pt idx="10">
                  <c:v>3.31</c:v>
                </c:pt>
                <c:pt idx="11">
                  <c:v>2.09</c:v>
                </c:pt>
                <c:pt idx="12">
                  <c:v>-0.14</c:v>
                </c:pt>
                <c:pt idx="13">
                  <c:v>-1.76</c:v>
                </c:pt>
                <c:pt idx="14">
                  <c:v>-0.57</c:v>
                </c:pt>
                <c:pt idx="15">
                  <c:v>-0.11</c:v>
                </c:pt>
                <c:pt idx="16">
                  <c:v>0.49</c:v>
                </c:pt>
                <c:pt idx="17">
                  <c:v>1.52</c:v>
                </c:pt>
                <c:pt idx="18">
                  <c:v>1.05</c:v>
                </c:pt>
                <c:pt idx="19">
                  <c:v>1.69</c:v>
                </c:pt>
                <c:pt idx="20">
                  <c:v>2.09</c:v>
                </c:pt>
                <c:pt idx="21">
                  <c:v>0.76</c:v>
                </c:pt>
                <c:pt idx="22">
                  <c:v>-2.36</c:v>
                </c:pt>
                <c:pt idx="23">
                  <c:v>3.21</c:v>
                </c:pt>
                <c:pt idx="24">
                  <c:v>-1.78</c:v>
                </c:pt>
                <c:pt idx="25">
                  <c:v>13.44</c:v>
                </c:pt>
                <c:pt idx="26">
                  <c:v>5.86</c:v>
                </c:pt>
                <c:pt idx="27">
                  <c:v>-6.57</c:v>
                </c:pt>
                <c:pt idx="28">
                  <c:v>1.99</c:v>
                </c:pt>
                <c:pt idx="29">
                  <c:v>-7.03</c:v>
                </c:pt>
                <c:pt idx="30">
                  <c:v>-5.55</c:v>
                </c:pt>
                <c:pt idx="31">
                  <c:v>7.72</c:v>
                </c:pt>
                <c:pt idx="32">
                  <c:v>1.8</c:v>
                </c:pt>
                <c:pt idx="33">
                  <c:v>-13.79</c:v>
                </c:pt>
                <c:pt idx="34">
                  <c:v>-4.87</c:v>
                </c:pt>
                <c:pt idx="35">
                  <c:v>23.85</c:v>
                </c:pt>
                <c:pt idx="36">
                  <c:v>4.51</c:v>
                </c:pt>
                <c:pt idx="37">
                  <c:v>13.71</c:v>
                </c:pt>
                <c:pt idx="38">
                  <c:v>-8.59</c:v>
                </c:pt>
                <c:pt idx="39">
                  <c:v>-6.49</c:v>
                </c:pt>
                <c:pt idx="40">
                  <c:v>3.79</c:v>
                </c:pt>
                <c:pt idx="41">
                  <c:v>1.02</c:v>
                </c:pt>
                <c:pt idx="42">
                  <c:v>11.35</c:v>
                </c:pt>
                <c:pt idx="43">
                  <c:v>-11.34</c:v>
                </c:pt>
                <c:pt idx="44">
                  <c:v>-11.46</c:v>
                </c:pt>
                <c:pt idx="45">
                  <c:v>8.08</c:v>
                </c:pt>
                <c:pt idx="46">
                  <c:v>5.89</c:v>
                </c:pt>
                <c:pt idx="47">
                  <c:v>0.43</c:v>
                </c:pt>
                <c:pt idx="48">
                  <c:v>11.22</c:v>
                </c:pt>
                <c:pt idx="49">
                  <c:v>-2.96</c:v>
                </c:pt>
                <c:pt idx="50">
                  <c:v>1.24</c:v>
                </c:pt>
                <c:pt idx="51">
                  <c:v>7.88</c:v>
                </c:pt>
                <c:pt idx="52">
                  <c:v>4.11</c:v>
                </c:pt>
                <c:pt idx="53">
                  <c:v>9.26</c:v>
                </c:pt>
                <c:pt idx="54">
                  <c:v>-26.31</c:v>
                </c:pt>
                <c:pt idx="55">
                  <c:v>14.26</c:v>
                </c:pt>
                <c:pt idx="56">
                  <c:v>-0.83</c:v>
                </c:pt>
                <c:pt idx="57">
                  <c:v>-11.43</c:v>
                </c:pt>
                <c:pt idx="58">
                  <c:v>38.65</c:v>
                </c:pt>
                <c:pt idx="59">
                  <c:v>-5.43</c:v>
                </c:pt>
                <c:pt idx="60">
                  <c:v>-4.55</c:v>
                </c:pt>
                <c:pt idx="61">
                  <c:v>3.44</c:v>
                </c:pt>
                <c:pt idx="62">
                  <c:v>-19.55</c:v>
                </c:pt>
                <c:pt idx="63">
                  <c:v>-2.23</c:v>
                </c:pt>
                <c:pt idx="64">
                  <c:v>13.98</c:v>
                </c:pt>
                <c:pt idx="65">
                  <c:v>-3.93</c:v>
                </c:pt>
                <c:pt idx="66">
                  <c:v>-20.54</c:v>
                </c:pt>
                <c:pt idx="67">
                  <c:v>17.72</c:v>
                </c:pt>
                <c:pt idx="68">
                  <c:v>16.38</c:v>
                </c:pt>
                <c:pt idx="69">
                  <c:v>1.16</c:v>
                </c:pt>
                <c:pt idx="70">
                  <c:v>1.43</c:v>
                </c:pt>
                <c:pt idx="71">
                  <c:v>0.38</c:v>
                </c:pt>
                <c:pt idx="72">
                  <c:v>1.25</c:v>
                </c:pt>
                <c:pt idx="73">
                  <c:v>0.32</c:v>
                </c:pt>
              </c:numCache>
            </c:numRef>
          </c:yVal>
        </c:ser>
        <c:dLbls>
          <c:txPr>
            <a:bodyPr xmlns:a="http://schemas.openxmlformats.org/drawingml/2006/main" anchorCtr="1"/>
            <a:lstStyle xmlns:a="http://schemas.openxmlformats.org/drawingml/2006/main"/>
            <a:p xmlns:a="http://schemas.openxmlformats.org/drawingml/2006/main">
              <a:pPr>
                <a:defRPr sz="1500" b="1">
                  <a:solidFill>
                    <a:srgbClr val="143E31"/>
                  </a:solidFill>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0"/>
          <c:min val="-40"/>
        </c:scaling>
        <c:delete val="0"/>
        <c:axPos val="l"/>
        <c:majorGridlines>
          <c:spPr>
            <a:ln xmlns:a="http://schemas.openxmlformats.org/drawingml/2006/main" w="5715">
              <a:solidFill>
                <a:srgbClr val="D8DCD1"/>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7665C"/>
                </a:solidFill>
                <a:latin typeface="Arial"/>
                <a:ea typeface="Arial"/>
                <a:cs typeface="Arial"/>
              </a:defRPr>
            </a:pPr>
          </a:p>
        </c:txPr>
        <c:crossAx val="48650112"/>
        <c:majorUnit val="20"/>
      </c:valAx>
      <c:valAx>
        <c:axId val="48650112"/>
        <c:scaling>
          <c:orientation val="minMax"/>
          <c:max val="2027"/>
          <c:min val="2008"/>
        </c:scaling>
        <c:delete val="0"/>
        <c:axPos val="b"/>
        <c:numFmt formatCode="0"/>
        <c:majorTickMark val="none"/>
        <c:minorTickMark val="none"/>
        <c:tickLblPos val="low"/>
        <c:spPr>
          <a:ln xmlns:a="http://schemas.openxmlformats.org/drawingml/2006/main" w="9525">
            <a:solidFill>
              <a:srgbClr val="BCC5B9"/>
            </a:solidFill>
          </a:ln>
        </c:spPr>
        <c:txPr>
          <a:bodyPr xmlns:a="http://schemas.openxmlformats.org/drawingml/2006/main" anchorCtr="1"/>
          <a:lstStyle xmlns:a="http://schemas.openxmlformats.org/drawingml/2006/main"/>
          <a:p xmlns:a="http://schemas.openxmlformats.org/drawingml/2006/main">
            <a:pPr>
              <a:defRPr sz="1275">
                <a:solidFill>
                  <a:srgbClr val="57665C"/>
                </a:solidFill>
                <a:latin typeface="Arial"/>
                <a:ea typeface="Arial"/>
                <a:cs typeface="Arial"/>
              </a:defRPr>
            </a:pPr>
          </a:p>
        </c:txPr>
        <c:crossAx val="48672768"/>
        <c:majorUnit val="4"/>
      </c:valAx>
      <c:spPr>
        <a:solidFill xmlns:a="http://schemas.openxmlformats.org/drawingml/2006/main">
          <a:srgbClr val="F5F2E9"/>
        </a:solidFill>
        <a:ln xmlns:a="http://schemas.openxmlformats.org/drawingml/2006/main" w="0">
          <a:noFill/>
        </a:ln>
      </c:spPr>
    </c:plotArea>
    <c:plotVisOnly val="1"/>
  </c:chart>
  <c:spPr>
    <a:solidFill xmlns:a="http://schemas.openxmlformats.org/drawingml/2006/main">
      <a:srgbClr val="F5F2E9"/>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scatterChart>
        <c:scatterStyle val="line"/>
        <c:ser>
          <c:idx val="0"/>
          <c:order val="0"/>
          <c:tx>
            <c:v>Year-on-year growth</c:v>
          </c:tx>
          <c:spPr>
            <a:ln xmlns:a="http://schemas.openxmlformats.org/drawingml/2006/main" w="22860">
              <a:solidFill>
                <a:srgbClr val="AA5B3C"/>
              </a:solidFill>
            </a:ln>
          </c:spPr>
          <c:marker>
            <c:symbol val="none"/>
          </c:marker>
          <c:xVal>
            <c:numRef>
              <c:f>'Chart Data'!$A$2:$A$75</c:f>
              <c:numCache>
                <c:formatCode>General</c:formatCode>
                <c:ptCount val="74"/>
                <c:pt idx="0">
                  <c:v>2008</c:v>
                </c:pt>
                <c:pt idx="1">
                  <c:v>2008.25</c:v>
                </c:pt>
                <c:pt idx="2">
                  <c:v>2008.5</c:v>
                </c:pt>
                <c:pt idx="3">
                  <c:v>2008.75</c:v>
                </c:pt>
                <c:pt idx="4">
                  <c:v>2009</c:v>
                </c:pt>
                <c:pt idx="5">
                  <c:v>2009.25</c:v>
                </c:pt>
                <c:pt idx="6">
                  <c:v>2009.5</c:v>
                </c:pt>
                <c:pt idx="7">
                  <c:v>2009.75</c:v>
                </c:pt>
                <c:pt idx="8">
                  <c:v>2010</c:v>
                </c:pt>
                <c:pt idx="9">
                  <c:v>2010.25</c:v>
                </c:pt>
                <c:pt idx="10">
                  <c:v>2010.5</c:v>
                </c:pt>
                <c:pt idx="11">
                  <c:v>2010.75</c:v>
                </c:pt>
                <c:pt idx="12">
                  <c:v>2011</c:v>
                </c:pt>
                <c:pt idx="13">
                  <c:v>2011.25</c:v>
                </c:pt>
                <c:pt idx="14">
                  <c:v>2011.5</c:v>
                </c:pt>
                <c:pt idx="15">
                  <c:v>2011.75</c:v>
                </c:pt>
                <c:pt idx="16">
                  <c:v>2012</c:v>
                </c:pt>
                <c:pt idx="17">
                  <c:v>2012.25</c:v>
                </c:pt>
                <c:pt idx="18">
                  <c:v>2012.5</c:v>
                </c:pt>
                <c:pt idx="19">
                  <c:v>2012.75</c:v>
                </c:pt>
                <c:pt idx="20">
                  <c:v>2013</c:v>
                </c:pt>
                <c:pt idx="21">
                  <c:v>2013.25</c:v>
                </c:pt>
                <c:pt idx="22">
                  <c:v>2013.5</c:v>
                </c:pt>
                <c:pt idx="23">
                  <c:v>2013.75</c:v>
                </c:pt>
                <c:pt idx="24">
                  <c:v>2014</c:v>
                </c:pt>
                <c:pt idx="25">
                  <c:v>2014.25</c:v>
                </c:pt>
                <c:pt idx="26">
                  <c:v>2014.5</c:v>
                </c:pt>
                <c:pt idx="27">
                  <c:v>2014.75</c:v>
                </c:pt>
                <c:pt idx="28">
                  <c:v>2015</c:v>
                </c:pt>
                <c:pt idx="29">
                  <c:v>2015.25</c:v>
                </c:pt>
                <c:pt idx="30">
                  <c:v>2015.5</c:v>
                </c:pt>
                <c:pt idx="31">
                  <c:v>2015.75</c:v>
                </c:pt>
                <c:pt idx="32">
                  <c:v>2016</c:v>
                </c:pt>
                <c:pt idx="33">
                  <c:v>2016.25</c:v>
                </c:pt>
                <c:pt idx="34">
                  <c:v>2016.5</c:v>
                </c:pt>
                <c:pt idx="35">
                  <c:v>2016.75</c:v>
                </c:pt>
                <c:pt idx="36">
                  <c:v>2017</c:v>
                </c:pt>
                <c:pt idx="37">
                  <c:v>2017.25</c:v>
                </c:pt>
                <c:pt idx="38">
                  <c:v>2017.5</c:v>
                </c:pt>
                <c:pt idx="39">
                  <c:v>2017.75</c:v>
                </c:pt>
                <c:pt idx="40">
                  <c:v>2018</c:v>
                </c:pt>
                <c:pt idx="41">
                  <c:v>2018.25</c:v>
                </c:pt>
                <c:pt idx="42">
                  <c:v>2018.5</c:v>
                </c:pt>
                <c:pt idx="43">
                  <c:v>2018.5</c:v>
                </c:pt>
                <c:pt idx="44">
                  <c:v>2019</c:v>
                </c:pt>
                <c:pt idx="45">
                  <c:v>2019.25</c:v>
                </c:pt>
                <c:pt idx="46">
                  <c:v>2019.5</c:v>
                </c:pt>
                <c:pt idx="47">
                  <c:v>2019.75</c:v>
                </c:pt>
                <c:pt idx="48">
                  <c:v>2020</c:v>
                </c:pt>
                <c:pt idx="49">
                  <c:v>2020.25</c:v>
                </c:pt>
                <c:pt idx="50">
                  <c:v>2020.5</c:v>
                </c:pt>
                <c:pt idx="51">
                  <c:v>2020.75</c:v>
                </c:pt>
                <c:pt idx="52">
                  <c:v>2021</c:v>
                </c:pt>
                <c:pt idx="53">
                  <c:v>2021.25</c:v>
                </c:pt>
                <c:pt idx="54">
                  <c:v>2021.5</c:v>
                </c:pt>
                <c:pt idx="55">
                  <c:v>2021.75</c:v>
                </c:pt>
                <c:pt idx="56">
                  <c:v>2022</c:v>
                </c:pt>
                <c:pt idx="57">
                  <c:v>2022.25</c:v>
                </c:pt>
                <c:pt idx="58">
                  <c:v>2022.5</c:v>
                </c:pt>
                <c:pt idx="59">
                  <c:v>2022.75</c:v>
                </c:pt>
                <c:pt idx="60">
                  <c:v>2023</c:v>
                </c:pt>
                <c:pt idx="61">
                  <c:v>2023.25</c:v>
                </c:pt>
                <c:pt idx="62">
                  <c:v>2023.5</c:v>
                </c:pt>
                <c:pt idx="63">
                  <c:v>2023.75</c:v>
                </c:pt>
                <c:pt idx="64">
                  <c:v>2024</c:v>
                </c:pt>
                <c:pt idx="65">
                  <c:v>2024.25</c:v>
                </c:pt>
                <c:pt idx="66">
                  <c:v>2024.5</c:v>
                </c:pt>
                <c:pt idx="67">
                  <c:v>2024.75</c:v>
                </c:pt>
                <c:pt idx="68">
                  <c:v>2025</c:v>
                </c:pt>
                <c:pt idx="69">
                  <c:v>2025.25</c:v>
                </c:pt>
                <c:pt idx="70">
                  <c:v>2025.5</c:v>
                </c:pt>
                <c:pt idx="71">
                  <c:v>2025.75</c:v>
                </c:pt>
                <c:pt idx="72">
                  <c:v>2026</c:v>
                </c:pt>
                <c:pt idx="73">
                  <c:v>2026.25</c:v>
                </c:pt>
              </c:numCache>
            </c:numRef>
          </c:xVal>
          <c:yVal>
            <c:numRef>
              <c:f>'Chart Data'!$B$2:$B$75</c:f>
              <c:numCache>
                <c:formatCode>0</c:formatCode>
                <c:ptCount val="74"/>
                <c:pt idx="0">
                  <c:v>23.48</c:v>
                </c:pt>
                <c:pt idx="1">
                  <c:v>19.85</c:v>
                </c:pt>
                <c:pt idx="2">
                  <c:v>18.68</c:v>
                </c:pt>
                <c:pt idx="3">
                  <c:v>14.71</c:v>
                </c:pt>
                <c:pt idx="4">
                  <c:v>-2.26</c:v>
                </c:pt>
                <c:pt idx="5">
                  <c:v>-3.8</c:v>
                </c:pt>
                <c:pt idx="6">
                  <c:v>-2.95</c:v>
                </c:pt>
                <c:pt idx="7">
                  <c:v>4.53</c:v>
                </c:pt>
                <c:pt idx="8">
                  <c:v>0.82</c:v>
                </c:pt>
                <c:pt idx="9">
                  <c:v>1.82</c:v>
                </c:pt>
                <c:pt idx="10">
                  <c:v>-2.21</c:v>
                </c:pt>
                <c:pt idx="11">
                  <c:v>-2.65</c:v>
                </c:pt>
                <c:pt idx="12">
                  <c:v>-0.38</c:v>
                </c:pt>
                <c:pt idx="13">
                  <c:v>0.31</c:v>
                </c:pt>
                <c:pt idx="14">
                  <c:v>3.85</c:v>
                </c:pt>
                <c:pt idx="15">
                  <c:v>5.39</c:v>
                </c:pt>
                <c:pt idx="16">
                  <c:v>4.95</c:v>
                </c:pt>
                <c:pt idx="17">
                  <c:v>6.21</c:v>
                </c:pt>
                <c:pt idx="18">
                  <c:v>-3.37</c:v>
                </c:pt>
                <c:pt idx="19">
                  <c:v>-2.28</c:v>
                </c:pt>
                <c:pt idx="20">
                  <c:v>6.21</c:v>
                </c:pt>
                <c:pt idx="21">
                  <c:v>8.18</c:v>
                </c:pt>
                <c:pt idx="22">
                  <c:v>-0.53</c:v>
                </c:pt>
                <c:pt idx="23">
                  <c:v>2.6</c:v>
                </c:pt>
                <c:pt idx="24">
                  <c:v>2.54</c:v>
                </c:pt>
                <c:pt idx="25">
                  <c:v>12.34</c:v>
                </c:pt>
                <c:pt idx="26">
                  <c:v>17.66</c:v>
                </c:pt>
                <c:pt idx="27">
                  <c:v>8.76</c:v>
                </c:pt>
                <c:pt idx="28">
                  <c:v>18.44</c:v>
                </c:pt>
                <c:pt idx="29">
                  <c:v>-6.18</c:v>
                </c:pt>
                <c:pt idx="30">
                  <c:v>-17.63</c:v>
                </c:pt>
                <c:pt idx="31">
                  <c:v>-2.39</c:v>
                </c:pt>
                <c:pt idx="32">
                  <c:v>0.48</c:v>
                </c:pt>
                <c:pt idx="33">
                  <c:v>-10.5</c:v>
                </c:pt>
                <c:pt idx="34">
                  <c:v>-8.39</c:v>
                </c:pt>
                <c:pt idx="35">
                  <c:v>2.46</c:v>
                </c:pt>
                <c:pt idx="36">
                  <c:v>3.28</c:v>
                </c:pt>
                <c:pt idx="37">
                  <c:v>33.01</c:v>
                </c:pt>
                <c:pt idx="38">
                  <c:v>33.93</c:v>
                </c:pt>
                <c:pt idx="39">
                  <c:v>-2.56</c:v>
                </c:pt>
                <c:pt idx="40">
                  <c:v>0.96</c:v>
                </c:pt>
                <c:pt idx="41">
                  <c:v>-11.61</c:v>
                </c:pt>
                <c:pt idx="42">
                  <c:v>16.07</c:v>
                </c:pt>
                <c:pt idx="43">
                  <c:v>3.76</c:v>
                </c:pt>
                <c:pt idx="44">
                  <c:v>-11.37</c:v>
                </c:pt>
                <c:pt idx="45">
                  <c:v>-6.38</c:v>
                </c:pt>
                <c:pt idx="46">
                  <c:v>-7.4</c:v>
                </c:pt>
                <c:pt idx="47">
                  <c:v>2.62</c:v>
                </c:pt>
                <c:pt idx="48">
                  <c:v>32.13</c:v>
                </c:pt>
                <c:pt idx="49">
                  <c:v>13.91</c:v>
                </c:pt>
                <c:pt idx="50">
                  <c:v>10</c:v>
                </c:pt>
                <c:pt idx="51">
                  <c:v>16.73</c:v>
                </c:pt>
                <c:pt idx="52">
                  <c:v>1.86</c:v>
                </c:pt>
                <c:pt idx="53">
                  <c:v>22.7</c:v>
                </c:pt>
                <c:pt idx="54">
                  <c:v>-11.07</c:v>
                </c:pt>
                <c:pt idx="55">
                  <c:v>1.68</c:v>
                </c:pt>
                <c:pt idx="56">
                  <c:v>-2.21</c:v>
                </c:pt>
                <c:pt idx="57">
                  <c:v>-20.3</c:v>
                </c:pt>
                <c:pt idx="58">
                  <c:v>40.63</c:v>
                </c:pt>
                <c:pt idx="59">
                  <c:v>5.97</c:v>
                </c:pt>
                <c:pt idx="60">
                  <c:v>6.13</c:v>
                </c:pt>
                <c:pt idx="61">
                  <c:v>23.54</c:v>
                </c:pt>
                <c:pt idx="62">
                  <c:v>-29.31</c:v>
                </c:pt>
                <c:pt idx="63">
                  <c:v>-22.12</c:v>
                </c:pt>
                <c:pt idx="64">
                  <c:v>-2.06</c:v>
                </c:pt>
                <c:pt idx="65">
                  <c:v>-11.95</c:v>
                </c:pt>
                <c:pt idx="66">
                  <c:v>-20.46</c:v>
                </c:pt>
                <c:pt idx="67">
                  <c:v>8.48</c:v>
                </c:pt>
                <c:pt idx="68">
                  <c:v>21.33</c:v>
                </c:pt>
                <c:pt idx="69">
                  <c:v>1.93</c:v>
                </c:pt>
                <c:pt idx="70">
                  <c:v>62.89</c:v>
                </c:pt>
                <c:pt idx="71">
                  <c:v>-12.84</c:v>
                </c:pt>
                <c:pt idx="72">
                  <c:v>5.51</c:v>
                </c:pt>
                <c:pt idx="73">
                  <c:v>1.66</c:v>
                </c:pt>
              </c:numCache>
            </c:numRef>
          </c:yVal>
        </c:ser>
        <c:dLbls>
          <c:txPr>
            <a:bodyPr xmlns:a="http://schemas.openxmlformats.org/drawingml/2006/main" anchorCtr="1"/>
            <a:lstStyle xmlns:a="http://schemas.openxmlformats.org/drawingml/2006/main"/>
            <a:p xmlns:a="http://schemas.openxmlformats.org/drawingml/2006/main">
              <a:pPr>
                <a:defRPr sz="1500" b="1">
                  <a:solidFill>
                    <a:srgbClr val="143E31"/>
                  </a:solidFill>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0"/>
          <c:min val="-40"/>
        </c:scaling>
        <c:delete val="0"/>
        <c:axPos val="l"/>
        <c:majorGridlines>
          <c:spPr>
            <a:ln xmlns:a="http://schemas.openxmlformats.org/drawingml/2006/main" w="5715">
              <a:solidFill>
                <a:srgbClr val="D8DCD1"/>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7665C"/>
                </a:solidFill>
                <a:latin typeface="Arial"/>
                <a:ea typeface="Arial"/>
                <a:cs typeface="Arial"/>
              </a:defRPr>
            </a:pPr>
          </a:p>
        </c:txPr>
        <c:crossAx val="48650112"/>
        <c:majorUnit val="40"/>
      </c:valAx>
      <c:valAx>
        <c:axId val="48650112"/>
        <c:scaling>
          <c:orientation val="minMax"/>
          <c:max val="2027"/>
          <c:min val="2008"/>
        </c:scaling>
        <c:delete val="0"/>
        <c:axPos val="b"/>
        <c:numFmt formatCode="0"/>
        <c:majorTickMark val="none"/>
        <c:minorTickMark val="none"/>
        <c:tickLblPos val="low"/>
        <c:spPr>
          <a:ln xmlns:a="http://schemas.openxmlformats.org/drawingml/2006/main" w="9525">
            <a:solidFill>
              <a:srgbClr val="BCC5B9"/>
            </a:solidFill>
          </a:ln>
        </c:spPr>
        <c:txPr>
          <a:bodyPr xmlns:a="http://schemas.openxmlformats.org/drawingml/2006/main" anchorCtr="1"/>
          <a:lstStyle xmlns:a="http://schemas.openxmlformats.org/drawingml/2006/main"/>
          <a:p xmlns:a="http://schemas.openxmlformats.org/drawingml/2006/main">
            <a:pPr>
              <a:defRPr sz="1275">
                <a:solidFill>
                  <a:srgbClr val="57665C"/>
                </a:solidFill>
                <a:latin typeface="Arial"/>
                <a:ea typeface="Arial"/>
                <a:cs typeface="Arial"/>
              </a:defRPr>
            </a:pPr>
          </a:p>
        </c:txPr>
        <c:crossAx val="48672768"/>
        <c:majorUnit val="4"/>
      </c:valAx>
      <c:spPr>
        <a:solidFill xmlns:a="http://schemas.openxmlformats.org/drawingml/2006/main">
          <a:srgbClr val="F5F2E9"/>
        </a:solidFill>
        <a:ln xmlns:a="http://schemas.openxmlformats.org/drawingml/2006/main" w="0">
          <a:noFill/>
        </a:ln>
      </c:spPr>
    </c:plotArea>
    <c:plotVisOnly val="1"/>
  </c:chart>
  <c:spPr>
    <a:solidFill xmlns:a="http://schemas.openxmlformats.org/drawingml/2006/main">
      <a:srgbClr val="F5F2E9"/>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Q2 2025</c:v>
          </c:tx>
          <c:spPr>
            <a:solidFill xmlns:a="http://schemas.openxmlformats.org/drawingml/2006/main">
              <a:srgbClr val="A9B9A2"/>
            </a:solidFill>
          </c:spPr>
          <c:cat>
            <c:strRef>
              <c:f>'Chart Data'!$A$2:$A$4</c:f>
              <c:strCache>
                <c:ptCount val="3"/>
                <c:pt idx="0">
                  <c:v>All youth</c:v>
                </c:pt>
                <c:pt idx="1">
                  <c:v>Women</c:v>
                </c:pt>
                <c:pt idx="2">
                  <c:v>Men</c:v>
                </c:pt>
              </c:strCache>
            </c:strRef>
          </c:cat>
          <c:val>
            <c:numRef>
              <c:f>'Chart Data'!$B$2:$B$4</c:f>
              <c:numCache>
                <c:formatCode>0.0%</c:formatCode>
                <c:ptCount val="3"/>
                <c:pt idx="0">
                  <c:v>0.352</c:v>
                </c:pt>
                <c:pt idx="1">
                  <c:v>0.366</c:v>
                </c:pt>
                <c:pt idx="2">
                  <c:v>0.337</c:v>
                </c:pt>
              </c:numCache>
            </c:numRef>
          </c:val>
        </c:ser>
        <c:ser>
          <c:idx val="1"/>
          <c:order val="1"/>
          <c:tx>
            <c:v>Q2 2026</c:v>
          </c:tx>
          <c:spPr>
            <a:solidFill xmlns:a="http://schemas.openxmlformats.org/drawingml/2006/main">
              <a:srgbClr val="143E31"/>
            </a:solidFill>
          </c:spPr>
          <c:cat>
            <c:strRef>
              <c:f>'Chart Data'!$C$2:$C$4</c:f>
              <c:strCache>
                <c:ptCount val="3"/>
                <c:pt idx="0">
                  <c:v>All youth</c:v>
                </c:pt>
                <c:pt idx="1">
                  <c:v>Women</c:v>
                </c:pt>
                <c:pt idx="2">
                  <c:v>Men</c:v>
                </c:pt>
              </c:strCache>
            </c:strRef>
          </c:cat>
          <c:val>
            <c:numRef>
              <c:f>'Chart Data'!$D$2:$D$4</c:f>
              <c:numCache>
                <c:formatCode>0.0%</c:formatCode>
                <c:ptCount val="3"/>
                <c:pt idx="0">
                  <c:v>0.364</c:v>
                </c:pt>
                <c:pt idx="1">
                  <c:v>0.382</c:v>
                </c:pt>
                <c:pt idx="2">
                  <c:v>0.346</c:v>
                </c:pt>
              </c:numCache>
            </c:numRef>
          </c:val>
        </c:ser>
        <c:dLbls>
          <c:txPr>
            <a:bodyPr xmlns:a="http://schemas.openxmlformats.org/drawingml/2006/main" anchorCtr="1"/>
            <a:lstStyle xmlns:a="http://schemas.openxmlformats.org/drawingml/2006/main"/>
            <a:p xmlns:a="http://schemas.openxmlformats.org/drawingml/2006/main">
              <a:pPr>
                <a:defRPr sz="1500" b="1">
                  <a:solidFill>
                    <a:srgbClr val="143E31"/>
                  </a:solidFill>
                  <a:latin typeface="Arial"/>
                  <a:ea typeface="Arial"/>
                  <a:cs typeface="Arial"/>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CC5B9"/>
            </a:solidFill>
          </a:ln>
        </c:spPr>
        <c:txPr>
          <a:bodyPr xmlns:a="http://schemas.openxmlformats.org/drawingml/2006/main" anchorCtr="1"/>
          <a:lstStyle xmlns:a="http://schemas.openxmlformats.org/drawingml/2006/main"/>
          <a:p xmlns:a="http://schemas.openxmlformats.org/drawingml/2006/main">
            <a:pPr>
              <a:defRPr sz="1725">
                <a:solidFill>
                  <a:srgbClr val="57665C"/>
                </a:solidFill>
                <a:latin typeface="Arial"/>
                <a:ea typeface="Arial"/>
                <a:cs typeface="Arial"/>
              </a:defRPr>
            </a:pPr>
          </a:p>
        </c:txPr>
        <c:crossAx val="48672768"/>
      </c:catAx>
      <c:valAx>
        <c:axId val="48672768"/>
        <c:scaling>
          <c:orientation val="minMax"/>
          <c:max val="0.5"/>
          <c:min val="0"/>
        </c:scaling>
        <c:delete val="0"/>
        <c:axPos val="l"/>
        <c:majorGridlines>
          <c:spPr>
            <a:ln xmlns:a="http://schemas.openxmlformats.org/drawingml/2006/main" w="5715">
              <a:solidFill>
                <a:srgbClr val="D8DCD1"/>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7665C"/>
                </a:solidFill>
                <a:latin typeface="Arial"/>
                <a:ea typeface="Arial"/>
                <a:cs typeface="Arial"/>
              </a:defRPr>
            </a:pPr>
          </a:p>
        </c:txPr>
        <c:crossAx val="48650112"/>
        <c:crossBetween val="between"/>
        <c:majorUnit val="0.1"/>
      </c:valAx>
      <c:spPr>
        <a:solidFill xmlns:a="http://schemas.openxmlformats.org/drawingml/2006/main">
          <a:srgbClr val="F5F2E9"/>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350">
              <a:solidFill>
                <a:srgbClr val="192D24"/>
              </a:solidFill>
              <a:latin typeface="Arial"/>
              <a:ea typeface="Arial"/>
              <a:cs typeface="Arial"/>
            </a:defRPr>
          </a:pPr>
        </a:p>
      </c:txPr>
    </c:legend>
    <c:plotVisOnly val="1"/>
  </c:chart>
  <c:spPr>
    <a:solidFill xmlns:a="http://schemas.openxmlformats.org/drawingml/2006/main">
      <a:srgbClr val="F5F2E9"/>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Proposed wage subsidy</c:v>
          </c:tx>
          <c:spPr>
            <a:solidFill xmlns:a="http://schemas.openxmlformats.org/drawingml/2006/main">
              <a:srgbClr val="143E31"/>
            </a:solidFill>
          </c:spPr>
          <c:cat>
            <c:strRef>
              <c:f>'Chart Data'!$A$2:$A$4</c:f>
              <c:strCache>
                <c:ptCount val="3"/>
                <c:pt idx="0">
                  <c:v>Months 1–3</c:v>
                </c:pt>
                <c:pt idx="1">
                  <c:v>Months 4–6</c:v>
                </c:pt>
                <c:pt idx="2">
                  <c:v>Months 7–9</c:v>
                </c:pt>
              </c:strCache>
            </c:strRef>
          </c:cat>
          <c:val>
            <c:numRef>
              <c:f>'Chart Data'!$B$2:$B$4</c:f>
              <c:numCache>
                <c:formatCode>0%</c:formatCode>
                <c:ptCount val="3"/>
                <c:pt idx="0">
                  <c:v>0.6</c:v>
                </c:pt>
                <c:pt idx="1">
                  <c:v>0.4</c:v>
                </c:pt>
                <c:pt idx="2">
                  <c:v>0.2</c:v>
                </c:pt>
              </c:numCache>
            </c:numRef>
          </c:val>
        </c:ser>
        <c:dLbls>
          <c:txPr>
            <a:bodyPr xmlns:a="http://schemas.openxmlformats.org/drawingml/2006/main" anchorCtr="1"/>
            <a:lstStyle xmlns:a="http://schemas.openxmlformats.org/drawingml/2006/main"/>
            <a:p xmlns:a="http://schemas.openxmlformats.org/drawingml/2006/main">
              <a:pPr>
                <a:defRPr sz="1500" b="1">
                  <a:solidFill>
                    <a:srgbClr val="143E31"/>
                  </a:solidFill>
                  <a:latin typeface="Arial"/>
                  <a:ea typeface="Arial"/>
                  <a:cs typeface="Arial"/>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CC5B9"/>
            </a:solidFill>
          </a:ln>
        </c:spPr>
        <c:txPr>
          <a:bodyPr xmlns:a="http://schemas.openxmlformats.org/drawingml/2006/main" anchorCtr="1"/>
          <a:lstStyle xmlns:a="http://schemas.openxmlformats.org/drawingml/2006/main"/>
          <a:p xmlns:a="http://schemas.openxmlformats.org/drawingml/2006/main">
            <a:pPr>
              <a:defRPr sz="1650">
                <a:solidFill>
                  <a:srgbClr val="57665C"/>
                </a:solidFill>
                <a:latin typeface="Arial"/>
                <a:ea typeface="Arial"/>
                <a:cs typeface="Arial"/>
              </a:defRPr>
            </a:pPr>
          </a:p>
        </c:txPr>
        <c:crossAx val="48672768"/>
      </c:catAx>
      <c:valAx>
        <c:axId val="48672768"/>
        <c:scaling>
          <c:orientation val="minMax"/>
          <c:max val="0.8"/>
          <c:min val="0"/>
        </c:scaling>
        <c:delete val="0"/>
        <c:axPos val="l"/>
        <c:majorGridlines>
          <c:spPr>
            <a:ln xmlns:a="http://schemas.openxmlformats.org/drawingml/2006/main" w="5715">
              <a:solidFill>
                <a:srgbClr val="D8DCD1"/>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7665C"/>
                </a:solidFill>
                <a:latin typeface="Arial"/>
                <a:ea typeface="Arial"/>
                <a:cs typeface="Arial"/>
              </a:defRPr>
            </a:pPr>
          </a:p>
        </c:txPr>
        <c:crossAx val="48650112"/>
        <c:crossBetween val="between"/>
        <c:majorUnit val="0.2"/>
      </c:valAx>
      <c:spPr>
        <a:solidFill xmlns:a="http://schemas.openxmlformats.org/drawingml/2006/main">
          <a:srgbClr val="F5F2E9"/>
        </a:solidFill>
        <a:ln xmlns:a="http://schemas.openxmlformats.org/drawingml/2006/main" w="0">
          <a:noFill/>
        </a:ln>
      </c:spPr>
    </c:plotArea>
    <c:plotVisOnly val="1"/>
  </c:chart>
  <c:spPr>
    <a:solidFill xmlns:a="http://schemas.openxmlformats.org/drawingml/2006/main">
      <a:srgbClr val="F5F2E9"/>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BF206D9-24F3-46D3-99C9-F69F638C0905}"/>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 </a:t>
            </a:r>
          </a:p>
        </p:txBody>
      </p:sp>
      <p:sp>
        <p:nvSpPr>
          <p:cNvPr id="2" name="">
            <a:extLst xmlns:a="http://schemas.openxmlformats.org/drawingml/2006/main">
              <a:ext uri="{FF2B5EF4-FFF2-40B4-BE49-F238E27FC236}">
                <a16:creationId xmlns:a16="http://schemas.microsoft.com/office/drawing/2014/main" id="{4B299423-C626-4A70-8127-8E15C545E86E}"/>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F843E62B-9E3F-4CD8-981D-BFE13AB47AD3}"/>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01</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423d5a3fb1a486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F8DF720-8F96-4EFF-B268-C458405C6187}"/>
              </a:ext>
            </a:extLst>
          </p:cNvPr>
          <p:cNvSpPr>
            <a:spLocks xmlns:a="http://schemas.openxmlformats.org/drawingml/2006/main" noGrp="1"/>
          </p:cNvSpPr>
          <p:nvPr/>
        </p:nvSpPr>
        <p:spPr>
          <a:xfrm xmlns:a="http://schemas.openxmlformats.org/drawingml/2006/main">
            <a:off x="609600" y="495300"/>
            <a:ext cx="952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275" b="1">
                <a:solidFill>
                  <a:srgbClr val="F5F2E9"/>
                </a:solidFill>
                <a:latin typeface="Arial"/>
                <a:ea typeface="Arial"/>
                <a:cs typeface="Arial"/>
              </a:defRPr>
            </a:pPr>
            <a:r>
              <a:rPr sz="1275" b="1">
                <a:solidFill>
                  <a:srgbClr val="F5F2E9"/>
                </a:solidFill>
                <a:latin typeface="Arial"/>
                <a:ea typeface="Arial"/>
                <a:cs typeface="Arial"/>
              </a:rPr>
              <a:t>AGRICULTURE AND THE FUTURE OF WORK</a:t>
            </a:r>
          </a:p>
        </p:txBody>
      </p:sp>
      <p:sp>
        <p:nvSpPr>
          <p:cNvPr id="6" name="">
            <a:extLst xmlns:a="http://schemas.openxmlformats.org/drawingml/2006/main">
              <a:ext uri="{FF2B5EF4-FFF2-40B4-BE49-F238E27FC236}">
                <a16:creationId xmlns:a16="http://schemas.microsoft.com/office/drawing/2014/main" id="{4DFE252C-BD53-4661-BDAA-B651F4718C7B}"/>
              </a:ext>
            </a:extLst>
          </p:cNvPr>
          <p:cNvSpPr>
            <a:spLocks xmlns:a="http://schemas.openxmlformats.org/drawingml/2006/main" noGrp="1"/>
          </p:cNvSpPr>
          <p:nvPr/>
        </p:nvSpPr>
        <p:spPr>
          <a:xfrm xmlns:a="http://schemas.openxmlformats.org/drawingml/2006/main">
            <a:off x="609600" y="2038350"/>
            <a:ext cx="819150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700" b="1">
                <a:solidFill>
                  <a:srgbClr val="F5F2E9"/>
                </a:solidFill>
                <a:latin typeface="Arial"/>
                <a:ea typeface="Arial"/>
                <a:cs typeface="Arial"/>
              </a:defRPr>
            </a:pPr>
            <a:r>
              <a:rPr sz="5700" b="1">
                <a:solidFill>
                  <a:srgbClr val="F5F2E9"/>
                </a:solidFill>
                <a:latin typeface="Arial"/>
                <a:ea typeface="Arial"/>
                <a:cs typeface="Arial"/>
              </a:rPr>
              <a:t>Youth careers</a:t>
            </a:r>
          </a:p>
          <a:p xmlns:a="http://schemas.openxmlformats.org/drawingml/2006/main">
            <a:pPr>
              <a:defRPr sz="5700" b="1">
                <a:solidFill>
                  <a:srgbClr val="F5F2E9"/>
                </a:solidFill>
                <a:latin typeface="Arial"/>
                <a:ea typeface="Arial"/>
                <a:cs typeface="Arial"/>
              </a:defRPr>
            </a:pPr>
            <a:r>
              <a:rPr sz="5700" b="1">
                <a:solidFill>
                  <a:srgbClr val="F5F2E9"/>
                </a:solidFill>
                <a:latin typeface="Arial"/>
                <a:ea typeface="Arial"/>
                <a:cs typeface="Arial"/>
              </a:rPr>
              <a:t>in agriculture</a:t>
            </a:r>
          </a:p>
        </p:txBody>
      </p:sp>
      <p:sp>
        <p:nvSpPr>
          <p:cNvPr id="7" name="">
            <a:extLst xmlns:a="http://schemas.openxmlformats.org/drawingml/2006/main">
              <a:ext uri="{FF2B5EF4-FFF2-40B4-BE49-F238E27FC236}">
                <a16:creationId xmlns:a16="http://schemas.microsoft.com/office/drawing/2014/main" id="{621F6B31-4070-4A83-B59C-3A4EEC797E8D}"/>
              </a:ext>
            </a:extLst>
          </p:cNvPr>
          <p:cNvSpPr>
            <a:spLocks xmlns:a="http://schemas.openxmlformats.org/drawingml/2006/main" noGrp="1"/>
          </p:cNvSpPr>
          <p:nvPr/>
        </p:nvSpPr>
        <p:spPr>
          <a:xfrm xmlns:a="http://schemas.openxmlformats.org/drawingml/2006/main">
            <a:off x="647700" y="4229100"/>
            <a:ext cx="6858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0">
                <a:solidFill>
                  <a:srgbClr val="F5F2E9"/>
                </a:solidFill>
                <a:latin typeface="Arial"/>
                <a:ea typeface="Arial"/>
                <a:cs typeface="Arial"/>
              </a:defRPr>
            </a:pPr>
            <a:r>
              <a:rPr sz="2175" b="0">
                <a:solidFill>
                  <a:srgbClr val="F5F2E9"/>
                </a:solidFill>
                <a:latin typeface="Arial"/>
                <a:ea typeface="Arial"/>
                <a:cs typeface="Arial"/>
              </a:rPr>
              <a:t>Practical training. Responsible AI. Lasting employment.</a:t>
            </a:r>
          </a:p>
        </p:txBody>
      </p:sp>
      <p:sp>
        <p:nvSpPr>
          <p:cNvPr id="8" name="">
            <a:extLst xmlns:a="http://schemas.openxmlformats.org/drawingml/2006/main">
              <a:ext uri="{FF2B5EF4-FFF2-40B4-BE49-F238E27FC236}">
                <a16:creationId xmlns:a16="http://schemas.microsoft.com/office/drawing/2014/main" id="{795B05C5-7344-4B0F-BBBB-96BA0E0E0C7A}"/>
              </a:ext>
            </a:extLst>
          </p:cNvPr>
          <p:cNvSpPr>
            <a:spLocks xmlns:a="http://schemas.openxmlformats.org/drawingml/2006/main" noGrp="1"/>
          </p:cNvSpPr>
          <p:nvPr/>
        </p:nvSpPr>
        <p:spPr>
          <a:xfrm xmlns:a="http://schemas.openxmlformats.org/drawingml/2006/main">
            <a:off x="647700" y="5829300"/>
            <a:ext cx="914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F5F2E9"/>
                </a:solidFill>
                <a:latin typeface="Arial"/>
                <a:ea typeface="Arial"/>
                <a:cs typeface="Arial"/>
              </a:defRPr>
            </a:pPr>
            <a:r>
              <a:rPr sz="1350" b="0">
                <a:solidFill>
                  <a:srgbClr val="F5F2E9"/>
                </a:solidFill>
                <a:latin typeface="Arial"/>
                <a:ea typeface="Arial"/>
                <a:cs typeface="Arial"/>
              </a:rPr>
              <a:t>University of Pretoria</a:t>
            </a:r>
          </a:p>
          <a:p xmlns:a="http://schemas.openxmlformats.org/drawingml/2006/main">
            <a:pPr>
              <a:defRPr sz="1350" b="0">
                <a:solidFill>
                  <a:srgbClr val="F5F2E9"/>
                </a:solidFill>
                <a:latin typeface="Arial"/>
                <a:ea typeface="Arial"/>
                <a:cs typeface="Arial"/>
              </a:defRPr>
            </a:pPr>
            <a:r>
              <a:rPr sz="1350" b="0">
                <a:solidFill>
                  <a:srgbClr val="F5F2E9"/>
                </a:solidFill>
                <a:latin typeface="Arial"/>
                <a:ea typeface="Arial"/>
                <a:cs typeface="Arial"/>
              </a:rPr>
              <a:t>EKN 320 Group Research Project / 2026</a:t>
            </a:r>
          </a:p>
        </p:txBody>
      </p:sp>
    </p:spTree>
    <p:extLst>
      <p:ext uri="{BB962C8B-B14F-4D97-AF65-F5344CB8AC3E}">
        <p14:creationId xmlns:p14="http://schemas.microsoft.com/office/powerpoint/2010/main" val="1080947393"/>
      </p:ext>
    </p:extLst>
  </p:cSld>
</p:sld>
</file>

<file path=ppt/slides/slide2.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FF916A-9E36-4ED3-9D11-810A8C39970F}"/>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THE EMPLOYMENT CHALLENGE</a:t>
            </a:r>
          </a:p>
        </p:txBody>
      </p:sp>
      <p:sp>
        <p:nvSpPr>
          <p:cNvPr id="2" name="">
            <a:extLst xmlns:a="http://schemas.openxmlformats.org/drawingml/2006/main">
              <a:ext uri="{FF2B5EF4-FFF2-40B4-BE49-F238E27FC236}">
                <a16:creationId xmlns:a16="http://schemas.microsoft.com/office/drawing/2014/main" id="{4BE68A2E-F85A-4DB5-A765-4DCCF360C2A2}"/>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The first job remains a major barrier</a:t>
            </a:r>
          </a:p>
        </p:txBody>
      </p:sp>
      <p:sp>
        <p:nvSpPr>
          <p:cNvPr id="3" name="">
            <a:extLst xmlns:a="http://schemas.openxmlformats.org/drawingml/2006/main">
              <a:ext uri="{FF2B5EF4-FFF2-40B4-BE49-F238E27FC236}">
                <a16:creationId xmlns:a16="http://schemas.microsoft.com/office/drawing/2014/main" id="{957BF4B6-8970-4EB9-857D-E8768CD58D60}"/>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National figures, Q2 2026. Youth means ages 15–34. Source: Stats SA / NYDA.</a:t>
            </a:r>
          </a:p>
        </p:txBody>
      </p:sp>
      <p:sp>
        <p:nvSpPr>
          <p:cNvPr id="4" name="">
            <a:extLst xmlns:a="http://schemas.openxmlformats.org/drawingml/2006/main">
              <a:ext uri="{FF2B5EF4-FFF2-40B4-BE49-F238E27FC236}">
                <a16:creationId xmlns:a16="http://schemas.microsoft.com/office/drawing/2014/main" id="{CF55B78E-EA06-4712-95FA-52723ED7916E}"/>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02</a:t>
            </a:r>
          </a:p>
        </p:txBody>
      </p:sp>
      <p:sp>
        <p:nvSpPr>
          <p:cNvPr id="5" name="">
            <a:extLst xmlns:a="http://schemas.openxmlformats.org/drawingml/2006/main">
              <a:ext uri="{FF2B5EF4-FFF2-40B4-BE49-F238E27FC236}">
                <a16:creationId xmlns:a16="http://schemas.microsoft.com/office/drawing/2014/main" id="{CC8B42B2-2162-4C6A-9AF8-2CA46FF3C894}"/>
              </a:ext>
            </a:extLst>
          </p:cNvPr>
          <p:cNvSpPr>
            <a:spLocks xmlns:a="http://schemas.openxmlformats.org/drawingml/2006/main" noGrp="1"/>
          </p:cNvSpPr>
          <p:nvPr/>
        </p:nvSpPr>
        <p:spPr>
          <a:xfrm xmlns:a="http://schemas.openxmlformats.org/drawingml/2006/main">
            <a:off x="609600" y="2162175"/>
            <a:ext cx="6381750" cy="1543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0" b="1">
                <a:solidFill>
                  <a:srgbClr val="143E31"/>
                </a:solidFill>
                <a:latin typeface="Arial"/>
                <a:ea typeface="Arial"/>
                <a:cs typeface="Arial"/>
              </a:defRPr>
            </a:pPr>
            <a:r>
              <a:rPr sz="9750" b="1">
                <a:solidFill>
                  <a:srgbClr val="143E31"/>
                </a:solidFill>
                <a:latin typeface="Arial"/>
                <a:ea typeface="Arial"/>
                <a:cs typeface="Arial"/>
              </a:rPr>
              <a:t>47.4%</a:t>
            </a:r>
          </a:p>
        </p:txBody>
      </p:sp>
      <p:sp>
        <p:nvSpPr>
          <p:cNvPr id="6" name="">
            <a:extLst xmlns:a="http://schemas.openxmlformats.org/drawingml/2006/main">
              <a:ext uri="{FF2B5EF4-FFF2-40B4-BE49-F238E27FC236}">
                <a16:creationId xmlns:a16="http://schemas.microsoft.com/office/drawing/2014/main" id="{07505C15-DAAA-4A3A-B9E7-02A4696C21A5}"/>
              </a:ext>
            </a:extLst>
          </p:cNvPr>
          <p:cNvSpPr>
            <a:spLocks xmlns:a="http://schemas.openxmlformats.org/drawingml/2006/main" noGrp="1"/>
          </p:cNvSpPr>
          <p:nvPr/>
        </p:nvSpPr>
        <p:spPr>
          <a:xfrm xmlns:a="http://schemas.openxmlformats.org/drawingml/2006/main">
            <a:off x="685800" y="3905250"/>
            <a:ext cx="6191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625" b="1">
                <a:solidFill>
                  <a:srgbClr val="143E31"/>
                </a:solidFill>
                <a:latin typeface="Arial"/>
                <a:ea typeface="Arial"/>
                <a:cs typeface="Arial"/>
              </a:defRPr>
            </a:pPr>
            <a:r>
              <a:rPr sz="2625" b="1">
                <a:solidFill>
                  <a:srgbClr val="143E31"/>
                </a:solidFill>
                <a:latin typeface="Arial"/>
                <a:ea typeface="Arial"/>
                <a:cs typeface="Arial"/>
              </a:rPr>
              <a:t>Youth unemployment</a:t>
            </a:r>
          </a:p>
        </p:txBody>
      </p:sp>
      <p:sp>
        <p:nvSpPr>
          <p:cNvPr id="7" name="">
            <a:extLst xmlns:a="http://schemas.openxmlformats.org/drawingml/2006/main">
              <a:ext uri="{FF2B5EF4-FFF2-40B4-BE49-F238E27FC236}">
                <a16:creationId xmlns:a16="http://schemas.microsoft.com/office/drawing/2014/main" id="{51070206-2471-495B-BA9B-1676CCEC3B26}"/>
              </a:ext>
            </a:extLst>
          </p:cNvPr>
          <p:cNvSpPr>
            <a:spLocks xmlns:a="http://schemas.openxmlformats.org/drawingml/2006/main" noGrp="1"/>
          </p:cNvSpPr>
          <p:nvPr/>
        </p:nvSpPr>
        <p:spPr>
          <a:xfrm xmlns:a="http://schemas.openxmlformats.org/drawingml/2006/main">
            <a:off x="685800" y="4533900"/>
            <a:ext cx="5905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Ages 15–34, economically active youth</a:t>
            </a:r>
          </a:p>
        </p:txBody>
      </p:sp>
      <p:sp>
        <p:nvSpPr>
          <p:cNvPr id="8" name="">
            <a:extLst xmlns:a="http://schemas.openxmlformats.org/drawingml/2006/main">
              <a:ext uri="{FF2B5EF4-FFF2-40B4-BE49-F238E27FC236}">
                <a16:creationId xmlns:a16="http://schemas.microsoft.com/office/drawing/2014/main" id="{117F322B-4979-4F5B-A68E-8DCBDA37031C}"/>
              </a:ext>
            </a:extLst>
          </p:cNvPr>
          <p:cNvSpPr>
            <a:spLocks xmlns:a="http://schemas.openxmlformats.org/drawingml/2006/main" noGrp="1"/>
          </p:cNvSpPr>
          <p:nvPr/>
        </p:nvSpPr>
        <p:spPr>
          <a:xfrm xmlns:a="http://schemas.openxmlformats.org/drawingml/2006/main">
            <a:off x="8362950" y="2428875"/>
            <a:ext cx="333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AA5B3C"/>
                </a:solidFill>
                <a:latin typeface="Arial"/>
                <a:ea typeface="Arial"/>
                <a:cs typeface="Arial"/>
              </a:defRPr>
            </a:pPr>
            <a:r>
              <a:rPr sz="4800" b="1">
                <a:solidFill>
                  <a:srgbClr val="AA5B3C"/>
                </a:solidFill>
                <a:latin typeface="Arial"/>
                <a:ea typeface="Arial"/>
                <a:cs typeface="Arial"/>
              </a:rPr>
              <a:t>33.6%</a:t>
            </a:r>
          </a:p>
        </p:txBody>
      </p:sp>
      <p:sp>
        <p:nvSpPr>
          <p:cNvPr id="9" name="">
            <a:extLst xmlns:a="http://schemas.openxmlformats.org/drawingml/2006/main">
              <a:ext uri="{FF2B5EF4-FFF2-40B4-BE49-F238E27FC236}">
                <a16:creationId xmlns:a16="http://schemas.microsoft.com/office/drawing/2014/main" id="{305751C5-6059-443D-892A-7D53115CA47E}"/>
              </a:ext>
            </a:extLst>
          </p:cNvPr>
          <p:cNvSpPr>
            <a:spLocks xmlns:a="http://schemas.openxmlformats.org/drawingml/2006/main" noGrp="1"/>
          </p:cNvSpPr>
          <p:nvPr/>
        </p:nvSpPr>
        <p:spPr>
          <a:xfrm xmlns:a="http://schemas.openxmlformats.org/drawingml/2006/main">
            <a:off x="8382000" y="351472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7665C"/>
                </a:solidFill>
                <a:latin typeface="Arial"/>
                <a:ea typeface="Arial"/>
                <a:cs typeface="Arial"/>
              </a:defRPr>
            </a:pPr>
            <a:r>
              <a:rPr sz="1950" b="0">
                <a:solidFill>
                  <a:srgbClr val="57665C"/>
                </a:solidFill>
                <a:latin typeface="Arial"/>
                <a:ea typeface="Arial"/>
                <a:cs typeface="Arial"/>
              </a:rPr>
              <a:t>National unemployment</a:t>
            </a:r>
          </a:p>
          <a:p xmlns:a="http://schemas.openxmlformats.org/drawingml/2006/main">
            <a:pPr>
              <a:defRPr sz="1950" b="0">
                <a:solidFill>
                  <a:srgbClr val="57665C"/>
                </a:solidFill>
                <a:latin typeface="Arial"/>
                <a:ea typeface="Arial"/>
                <a:cs typeface="Arial"/>
              </a:defRPr>
            </a:pPr>
            <a:r>
              <a:rPr sz="1950" b="0">
                <a:solidFill>
                  <a:srgbClr val="57665C"/>
                </a:solidFill>
                <a:latin typeface="Arial"/>
                <a:ea typeface="Arial"/>
                <a:cs typeface="Arial"/>
              </a:rPr>
              <a:t>Ages 15–64</a:t>
            </a:r>
          </a:p>
        </p:txBody>
      </p:sp>
      <p:sp>
        <p:nvSpPr>
          <p:cNvPr id="10" name="">
            <a:extLst xmlns:a="http://schemas.openxmlformats.org/drawingml/2006/main">
              <a:ext uri="{FF2B5EF4-FFF2-40B4-BE49-F238E27FC236}">
                <a16:creationId xmlns:a16="http://schemas.microsoft.com/office/drawing/2014/main" id="{E8133236-70BF-4B7F-9959-7E5F1C9E6955}"/>
              </a:ext>
            </a:extLst>
          </p:cNvPr>
          <p:cNvSpPr>
            <a:spLocks xmlns:a="http://schemas.openxmlformats.org/drawingml/2006/main" noGrp="1"/>
          </p:cNvSpPr>
          <p:nvPr/>
        </p:nvSpPr>
        <p:spPr>
          <a:xfrm xmlns:a="http://schemas.openxmlformats.org/drawingml/2006/main">
            <a:off x="685800" y="5543550"/>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143E31"/>
                </a:solidFill>
                <a:latin typeface="Arial"/>
                <a:ea typeface="Arial"/>
                <a:cs typeface="Arial"/>
              </a:defRPr>
            </a:pPr>
            <a:r>
              <a:rPr sz="2400" b="1">
                <a:solidFill>
                  <a:srgbClr val="143E31"/>
                </a:solidFill>
                <a:latin typeface="Arial"/>
                <a:ea typeface="Arial"/>
                <a:cs typeface="Arial"/>
              </a:rPr>
              <a:t>Experience must become part of the qualification.</a:t>
            </a:r>
          </a:p>
        </p:txBody>
      </p:sp>
    </p:spTree>
    <p:extLst>
      <p:ext uri="{BB962C8B-B14F-4D97-AF65-F5344CB8AC3E}">
        <p14:creationId xmlns:p14="http://schemas.microsoft.com/office/powerpoint/2010/main" val="777326006"/>
      </p:ext>
    </p:extLst>
  </p:cSld>
</p:sld>
</file>

<file path=ppt/slides/slide3.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5E63930-0B36-4872-88BF-F51F96CACA28}"/>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HISTORICAL EVIDENCE</a:t>
            </a:r>
          </a:p>
        </p:txBody>
      </p:sp>
      <p:sp>
        <p:nvSpPr>
          <p:cNvPr id="2" name="">
            <a:extLst xmlns:a="http://schemas.openxmlformats.org/drawingml/2006/main">
              <a:ext uri="{FF2B5EF4-FFF2-40B4-BE49-F238E27FC236}">
                <a16:creationId xmlns:a16="http://schemas.microsoft.com/office/drawing/2014/main" id="{2AAD656F-F15B-43D1-8105-7653104D38AC}"/>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Agricultural growth is volatile</a:t>
            </a:r>
          </a:p>
        </p:txBody>
      </p:sp>
      <p:sp>
        <p:nvSpPr>
          <p:cNvPr id="3" name="">
            <a:extLst xmlns:a="http://schemas.openxmlformats.org/drawingml/2006/main">
              <a:ext uri="{FF2B5EF4-FFF2-40B4-BE49-F238E27FC236}">
                <a16:creationId xmlns:a16="http://schemas.microsoft.com/office/drawing/2014/main" id="{FFAA4556-1ACA-4F2C-83A8-D4E007BC035D}"/>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Annual real growth, agriculture, forestry and fishing (%). Stats SA P0441, Q2 2026 vintage.</a:t>
            </a:r>
          </a:p>
        </p:txBody>
      </p:sp>
      <p:sp>
        <p:nvSpPr>
          <p:cNvPr id="4" name="">
            <a:extLst xmlns:a="http://schemas.openxmlformats.org/drawingml/2006/main">
              <a:ext uri="{FF2B5EF4-FFF2-40B4-BE49-F238E27FC236}">
                <a16:creationId xmlns:a16="http://schemas.microsoft.com/office/drawing/2014/main" id="{8868FFA6-F9DE-46AC-B326-CAE41D565C69}"/>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03</a:t>
            </a:r>
          </a:p>
        </p:txBody>
      </p:sp>
      <p:graphicFrame>
        <p:nvGraphicFramePr>
          <p:cNvPr id="11" name="Chart"/>
          <p:cNvGraphicFramePr/>
          <p:nvPr/>
        </p:nvGraphicFramePr>
        <p:xfrm>
          <a:off xmlns:a="http://schemas.openxmlformats.org/drawingml/2006/main" x="619125" y="2124075"/>
          <a:ext xmlns:a="http://schemas.openxmlformats.org/drawingml/2006/main" cx="10715625" cy="3305175"/>
        </p:xfrm>
        <a:graphic xmlns:a="http://schemas.openxmlformats.org/drawingml/2006/main">
          <a:graphicData uri="http://schemas.openxmlformats.org/drawingml/2006/chart">
            <c:chart xmlns:r="http://schemas.openxmlformats.org/officeDocument/2006/relationships" xmlns:c="http://schemas.openxmlformats.org/drawingml/2006/chart" r:id="R1b190dc6314941b0"/>
          </a:graphicData>
        </a:graphic>
      </p:graphicFrame>
      <p:sp>
        <p:nvSpPr>
          <p:cNvPr id="6" name="">
            <a:extLst xmlns:a="http://schemas.openxmlformats.org/drawingml/2006/main">
              <a:ext uri="{FF2B5EF4-FFF2-40B4-BE49-F238E27FC236}">
                <a16:creationId xmlns:a16="http://schemas.microsoft.com/office/drawing/2014/main" id="{92214270-E241-4184-A119-B8F34790482A}"/>
              </a:ext>
            </a:extLst>
          </p:cNvPr>
          <p:cNvSpPr>
            <a:spLocks xmlns:a="http://schemas.openxmlformats.org/drawingml/2006/main" noGrp="1"/>
          </p:cNvSpPr>
          <p:nvPr/>
        </p:nvSpPr>
        <p:spPr>
          <a:xfrm xmlns:a="http://schemas.openxmlformats.org/drawingml/2006/main">
            <a:off x="685800" y="56197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1">
                <a:solidFill>
                  <a:srgbClr val="143E31"/>
                </a:solidFill>
                <a:latin typeface="Arial"/>
                <a:ea typeface="Arial"/>
                <a:cs typeface="Arial"/>
              </a:defRPr>
            </a:pPr>
            <a:r>
              <a:rPr sz="2100" b="1">
                <a:solidFill>
                  <a:srgbClr val="143E31"/>
                </a:solidFill>
                <a:latin typeface="Arial"/>
                <a:ea typeface="Arial"/>
                <a:cs typeface="Arial"/>
              </a:rPr>
              <a:t>17.4% growth in 2025 followed two years of contraction.</a:t>
            </a:r>
          </a:p>
        </p:txBody>
      </p:sp>
    </p:spTree>
    <p:extLst>
      <p:ext uri="{BB962C8B-B14F-4D97-AF65-F5344CB8AC3E}">
        <p14:creationId xmlns:p14="http://schemas.microsoft.com/office/powerpoint/2010/main" val="1845315846"/>
      </p:ext>
    </p:extLst>
  </p:cSld>
</p:sld>
</file>

<file path=ppt/slides/slide4.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5BB8DC3-FDB1-4E99-971D-A9D5341F687D}"/>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HISTORICAL AND RECENT EVIDENCE</a:t>
            </a:r>
          </a:p>
        </p:txBody>
      </p:sp>
      <p:sp>
        <p:nvSpPr>
          <p:cNvPr id="2" name="">
            <a:extLst xmlns:a="http://schemas.openxmlformats.org/drawingml/2006/main">
              <a:ext uri="{FF2B5EF4-FFF2-40B4-BE49-F238E27FC236}">
                <a16:creationId xmlns:a16="http://schemas.microsoft.com/office/drawing/2014/main" id="{59BDE419-F290-4EBB-B05F-ADAB7999BACD}"/>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Quarterly growth tells two different stories</a:t>
            </a:r>
          </a:p>
        </p:txBody>
      </p:sp>
      <p:sp>
        <p:nvSpPr>
          <p:cNvPr id="3" name="">
            <a:extLst xmlns:a="http://schemas.openxmlformats.org/drawingml/2006/main">
              <a:ext uri="{FF2B5EF4-FFF2-40B4-BE49-F238E27FC236}">
                <a16:creationId xmlns:a16="http://schemas.microsoft.com/office/drawing/2014/main" id="{D4153FFC-76B5-4281-955E-340D722C7EF4}"/>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Real value added, 2008 Q1–2026 Q2. q/q is seasonally adjusted. Source: Stats SA P0441.</a:t>
            </a:r>
          </a:p>
        </p:txBody>
      </p:sp>
      <p:sp>
        <p:nvSpPr>
          <p:cNvPr id="4" name="">
            <a:extLst xmlns:a="http://schemas.openxmlformats.org/drawingml/2006/main">
              <a:ext uri="{FF2B5EF4-FFF2-40B4-BE49-F238E27FC236}">
                <a16:creationId xmlns:a16="http://schemas.microsoft.com/office/drawing/2014/main" id="{008BF08E-C1E0-4C34-8357-2CE6A1B653E7}"/>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04</a:t>
            </a:r>
          </a:p>
        </p:txBody>
      </p:sp>
      <p:sp>
        <p:nvSpPr>
          <p:cNvPr id="5" name="">
            <a:extLst xmlns:a="http://schemas.openxmlformats.org/drawingml/2006/main">
              <a:ext uri="{FF2B5EF4-FFF2-40B4-BE49-F238E27FC236}">
                <a16:creationId xmlns:a16="http://schemas.microsoft.com/office/drawing/2014/main" id="{E08608E4-A91B-4BE9-9DF4-379FFF67D382}"/>
              </a:ext>
            </a:extLst>
          </p:cNvPr>
          <p:cNvSpPr>
            <a:spLocks xmlns:a="http://schemas.openxmlformats.org/drawingml/2006/main" noGrp="1"/>
          </p:cNvSpPr>
          <p:nvPr/>
        </p:nvSpPr>
        <p:spPr>
          <a:xfrm xmlns:a="http://schemas.openxmlformats.org/drawingml/2006/main">
            <a:off x="666750" y="1933575"/>
            <a:ext cx="5286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143E31"/>
                </a:solidFill>
                <a:latin typeface="Arial"/>
                <a:ea typeface="Arial"/>
                <a:cs typeface="Arial"/>
              </a:defRPr>
            </a:pPr>
            <a:r>
              <a:rPr sz="2025" b="1">
                <a:solidFill>
                  <a:srgbClr val="143E31"/>
                </a:solidFill>
                <a:latin typeface="Arial"/>
                <a:ea typeface="Arial"/>
                <a:cs typeface="Arial"/>
              </a:rPr>
              <a:t>Quarter on quarter</a:t>
            </a:r>
          </a:p>
        </p:txBody>
      </p:sp>
      <p:sp>
        <p:nvSpPr>
          <p:cNvPr id="6" name="">
            <a:extLst xmlns:a="http://schemas.openxmlformats.org/drawingml/2006/main">
              <a:ext uri="{FF2B5EF4-FFF2-40B4-BE49-F238E27FC236}">
                <a16:creationId xmlns:a16="http://schemas.microsoft.com/office/drawing/2014/main" id="{0D577D75-95CC-4289-9096-3A200DB079EB}"/>
              </a:ext>
            </a:extLst>
          </p:cNvPr>
          <p:cNvSpPr>
            <a:spLocks xmlns:a="http://schemas.openxmlformats.org/drawingml/2006/main" noGrp="1"/>
          </p:cNvSpPr>
          <p:nvPr/>
        </p:nvSpPr>
        <p:spPr>
          <a:xfrm xmlns:a="http://schemas.openxmlformats.org/drawingml/2006/main">
            <a:off x="6467475" y="1933575"/>
            <a:ext cx="5095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1">
                <a:solidFill>
                  <a:srgbClr val="143E31"/>
                </a:solidFill>
                <a:latin typeface="Arial"/>
                <a:ea typeface="Arial"/>
                <a:cs typeface="Arial"/>
              </a:defRPr>
            </a:pPr>
            <a:r>
              <a:rPr sz="2025" b="1">
                <a:solidFill>
                  <a:srgbClr val="143E31"/>
                </a:solidFill>
                <a:latin typeface="Arial"/>
                <a:ea typeface="Arial"/>
                <a:cs typeface="Arial"/>
              </a:rPr>
              <a:t>Year on year</a:t>
            </a:r>
          </a:p>
        </p:txBody>
      </p:sp>
      <p:graphicFrame>
        <p:nvGraphicFramePr>
          <p:cNvPr id="17" name="Chart"/>
          <p:cNvGraphicFramePr/>
          <p:nvPr/>
        </p:nvGraphicFramePr>
        <p:xfrm>
          <a:off xmlns:a="http://schemas.openxmlformats.org/drawingml/2006/main" x="542925" y="2466975"/>
          <a:ext xmlns:a="http://schemas.openxmlformats.org/drawingml/2006/main" cx="5343525" cy="2857500"/>
        </p:xfrm>
        <a:graphic xmlns:a="http://schemas.openxmlformats.org/drawingml/2006/main">
          <a:graphicData uri="http://schemas.openxmlformats.org/drawingml/2006/chart">
            <c:chart xmlns:r="http://schemas.openxmlformats.org/officeDocument/2006/relationships" xmlns:c="http://schemas.openxmlformats.org/drawingml/2006/chart" r:id="Ra904e57c2b544dcd"/>
          </a:graphicData>
        </a:graphic>
      </p:graphicFrame>
      <p:graphicFrame>
        <p:nvGraphicFramePr>
          <p:cNvPr id="18" name="Chart"/>
          <p:cNvGraphicFramePr/>
          <p:nvPr/>
        </p:nvGraphicFramePr>
        <p:xfrm>
          <a:off xmlns:a="http://schemas.openxmlformats.org/drawingml/2006/main" x="6372225" y="2466975"/>
          <a:ext xmlns:a="http://schemas.openxmlformats.org/drawingml/2006/main" cx="5191125" cy="2857500"/>
        </p:xfrm>
        <a:graphic xmlns:a="http://schemas.openxmlformats.org/drawingml/2006/main">
          <a:graphicData uri="http://schemas.openxmlformats.org/drawingml/2006/chart">
            <c:chart xmlns:r="http://schemas.openxmlformats.org/officeDocument/2006/relationships" xmlns:c="http://schemas.openxmlformats.org/drawingml/2006/chart" r:id="R756d9d1215ef4d73"/>
          </a:graphicData>
        </a:graphic>
      </p:graphicFrame>
      <p:sp>
        <p:nvSpPr>
          <p:cNvPr id="9" name="">
            <a:extLst xmlns:a="http://schemas.openxmlformats.org/drawingml/2006/main">
              <a:ext uri="{FF2B5EF4-FFF2-40B4-BE49-F238E27FC236}">
                <a16:creationId xmlns:a16="http://schemas.microsoft.com/office/drawing/2014/main" id="{DDF6559F-93E3-47C2-AAEC-AFB690F62EDE}"/>
              </a:ext>
            </a:extLst>
          </p:cNvPr>
          <p:cNvSpPr>
            <a:spLocks xmlns:a="http://schemas.openxmlformats.org/drawingml/2006/main" noGrp="1"/>
          </p:cNvSpPr>
          <p:nvPr/>
        </p:nvSpPr>
        <p:spPr>
          <a:xfrm xmlns:a="http://schemas.openxmlformats.org/drawingml/2006/main">
            <a:off x="809625" y="5610225"/>
            <a:ext cx="5095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250" b="1">
                <a:solidFill>
                  <a:srgbClr val="143E31"/>
                </a:solidFill>
                <a:latin typeface="Arial"/>
                <a:ea typeface="Arial"/>
                <a:cs typeface="Arial"/>
              </a:defRPr>
            </a:pPr>
            <a:r>
              <a:rPr sz="2250" b="1">
                <a:solidFill>
                  <a:srgbClr val="143E31"/>
                </a:solidFill>
                <a:latin typeface="Arial"/>
                <a:ea typeface="Arial"/>
                <a:cs typeface="Arial"/>
              </a:rPr>
              <a:t>+0.3% in Q2 2026</a:t>
            </a:r>
          </a:p>
        </p:txBody>
      </p:sp>
      <p:sp>
        <p:nvSpPr>
          <p:cNvPr id="10" name="">
            <a:extLst xmlns:a="http://schemas.openxmlformats.org/drawingml/2006/main">
              <a:ext uri="{FF2B5EF4-FFF2-40B4-BE49-F238E27FC236}">
                <a16:creationId xmlns:a16="http://schemas.microsoft.com/office/drawing/2014/main" id="{2EE5C1AE-C427-40C8-8BF3-12966F729679}"/>
              </a:ext>
            </a:extLst>
          </p:cNvPr>
          <p:cNvSpPr>
            <a:spLocks xmlns:a="http://schemas.openxmlformats.org/drawingml/2006/main" noGrp="1"/>
          </p:cNvSpPr>
          <p:nvPr/>
        </p:nvSpPr>
        <p:spPr>
          <a:xfrm xmlns:a="http://schemas.openxmlformats.org/drawingml/2006/main">
            <a:off x="6648450" y="5610225"/>
            <a:ext cx="49053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250" b="1">
                <a:solidFill>
                  <a:srgbClr val="AA5B3C"/>
                </a:solidFill>
                <a:latin typeface="Arial"/>
                <a:ea typeface="Arial"/>
                <a:cs typeface="Arial"/>
              </a:defRPr>
            </a:pPr>
            <a:r>
              <a:rPr sz="2250" b="1">
                <a:solidFill>
                  <a:srgbClr val="AA5B3C"/>
                </a:solidFill>
                <a:latin typeface="Arial"/>
                <a:ea typeface="Arial"/>
                <a:cs typeface="Arial"/>
              </a:rPr>
              <a:t>+1.7% in Q2 2026</a:t>
            </a:r>
          </a:p>
        </p:txBody>
      </p:sp>
    </p:spTree>
    <p:extLst>
      <p:ext uri="{BB962C8B-B14F-4D97-AF65-F5344CB8AC3E}">
        <p14:creationId xmlns:p14="http://schemas.microsoft.com/office/powerpoint/2010/main" val="669481928"/>
      </p:ext>
    </p:extLst>
  </p:cSld>
</p:sld>
</file>

<file path=ppt/slides/slide5.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0F2A610-8950-46D3-9677-6F04281ABBB8}"/>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ACCESS TO EDUCATION AND WORK</a:t>
            </a:r>
          </a:p>
        </p:txBody>
      </p:sp>
      <p:sp>
        <p:nvSpPr>
          <p:cNvPr id="2" name="">
            <a:extLst xmlns:a="http://schemas.openxmlformats.org/drawingml/2006/main">
              <a:ext uri="{FF2B5EF4-FFF2-40B4-BE49-F238E27FC236}">
                <a16:creationId xmlns:a16="http://schemas.microsoft.com/office/drawing/2014/main" id="{D49903E3-28B1-4CD6-85CB-3DA4BE76C001}"/>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Young women face a larger NEET gap</a:t>
            </a:r>
          </a:p>
        </p:txBody>
      </p:sp>
      <p:sp>
        <p:nvSpPr>
          <p:cNvPr id="3" name="">
            <a:extLst xmlns:a="http://schemas.openxmlformats.org/drawingml/2006/main">
              <a:ext uri="{FF2B5EF4-FFF2-40B4-BE49-F238E27FC236}">
                <a16:creationId xmlns:a16="http://schemas.microsoft.com/office/drawing/2014/main" id="{EBEA661C-BBEF-4819-A1CD-6427EB7D424A}"/>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NEET = not in employment, education or training. Ages 15–24, national. Stats SA P0211.</a:t>
            </a:r>
          </a:p>
        </p:txBody>
      </p:sp>
      <p:sp>
        <p:nvSpPr>
          <p:cNvPr id="4" name="">
            <a:extLst xmlns:a="http://schemas.openxmlformats.org/drawingml/2006/main">
              <a:ext uri="{FF2B5EF4-FFF2-40B4-BE49-F238E27FC236}">
                <a16:creationId xmlns:a16="http://schemas.microsoft.com/office/drawing/2014/main" id="{17EA66EB-E5D9-4BA9-900A-ADE5D190E88A}"/>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05</a:t>
            </a:r>
          </a:p>
        </p:txBody>
      </p:sp>
      <p:graphicFrame>
        <p:nvGraphicFramePr>
          <p:cNvPr id="12" name="Chart"/>
          <p:cNvGraphicFramePr/>
          <p:nvPr/>
        </p:nvGraphicFramePr>
        <p:xfrm>
          <a:off xmlns:a="http://schemas.openxmlformats.org/drawingml/2006/main" x="619125" y="2209800"/>
          <a:ext xmlns:a="http://schemas.openxmlformats.org/drawingml/2006/main" cx="7143750" cy="3571875"/>
        </p:xfrm>
        <a:graphic xmlns:a="http://schemas.openxmlformats.org/drawingml/2006/main">
          <a:graphicData uri="http://schemas.openxmlformats.org/drawingml/2006/chart">
            <c:chart xmlns:r="http://schemas.openxmlformats.org/officeDocument/2006/relationships" xmlns:c="http://schemas.openxmlformats.org/drawingml/2006/chart" r:id="Rf37fdd7091c94296"/>
          </a:graphicData>
        </a:graphic>
      </p:graphicFrame>
      <p:sp>
        <p:nvSpPr>
          <p:cNvPr id="6" name="">
            <a:extLst xmlns:a="http://schemas.openxmlformats.org/drawingml/2006/main">
              <a:ext uri="{FF2B5EF4-FFF2-40B4-BE49-F238E27FC236}">
                <a16:creationId xmlns:a16="http://schemas.microsoft.com/office/drawing/2014/main" id="{3C3CBFEC-183D-47F6-A932-C8A9C7634D78}"/>
              </a:ext>
            </a:extLst>
          </p:cNvPr>
          <p:cNvSpPr>
            <a:spLocks xmlns:a="http://schemas.openxmlformats.org/drawingml/2006/main" noGrp="1"/>
          </p:cNvSpPr>
          <p:nvPr/>
        </p:nvSpPr>
        <p:spPr>
          <a:xfrm xmlns:a="http://schemas.openxmlformats.org/drawingml/2006/main">
            <a:off x="8429625" y="2447925"/>
            <a:ext cx="3048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625" b="1">
                <a:solidFill>
                  <a:srgbClr val="143E31"/>
                </a:solidFill>
                <a:latin typeface="Arial"/>
                <a:ea typeface="Arial"/>
                <a:cs typeface="Arial"/>
              </a:defRPr>
            </a:pPr>
            <a:r>
              <a:rPr sz="5625" b="1">
                <a:solidFill>
                  <a:srgbClr val="143E31"/>
                </a:solidFill>
                <a:latin typeface="Arial"/>
                <a:ea typeface="Arial"/>
                <a:cs typeface="Arial"/>
              </a:rPr>
              <a:t>36.4%</a:t>
            </a:r>
          </a:p>
        </p:txBody>
      </p:sp>
      <p:sp>
        <p:nvSpPr>
          <p:cNvPr id="7" name="">
            <a:extLst xmlns:a="http://schemas.openxmlformats.org/drawingml/2006/main">
              <a:ext uri="{FF2B5EF4-FFF2-40B4-BE49-F238E27FC236}">
                <a16:creationId xmlns:a16="http://schemas.microsoft.com/office/drawing/2014/main" id="{DC2589C8-61D8-4409-8792-3D95F069AC4B}"/>
              </a:ext>
            </a:extLst>
          </p:cNvPr>
          <p:cNvSpPr>
            <a:spLocks xmlns:a="http://schemas.openxmlformats.org/drawingml/2006/main" noGrp="1"/>
          </p:cNvSpPr>
          <p:nvPr/>
        </p:nvSpPr>
        <p:spPr>
          <a:xfrm xmlns:a="http://schemas.openxmlformats.org/drawingml/2006/main">
            <a:off x="8477250" y="3724275"/>
            <a:ext cx="2952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950" b="0">
                <a:solidFill>
                  <a:srgbClr val="57665C"/>
                </a:solidFill>
                <a:latin typeface="Arial"/>
                <a:ea typeface="Arial"/>
                <a:cs typeface="Arial"/>
              </a:defRPr>
            </a:pPr>
            <a:r>
              <a:rPr sz="1950" b="0">
                <a:solidFill>
                  <a:srgbClr val="57665C"/>
                </a:solidFill>
                <a:latin typeface="Arial"/>
                <a:ea typeface="Arial"/>
                <a:cs typeface="Arial"/>
              </a:rPr>
              <a:t>of 15–24-year-olds</a:t>
            </a:r>
          </a:p>
          <a:p xmlns:a="http://schemas.openxmlformats.org/drawingml/2006/main">
            <a:pPr>
              <a:defRPr sz="1950" b="0">
                <a:solidFill>
                  <a:srgbClr val="57665C"/>
                </a:solidFill>
                <a:latin typeface="Arial"/>
                <a:ea typeface="Arial"/>
                <a:cs typeface="Arial"/>
              </a:defRPr>
            </a:pPr>
            <a:r>
              <a:rPr sz="1950" b="0">
                <a:solidFill>
                  <a:srgbClr val="57665C"/>
                </a:solidFill>
                <a:latin typeface="Arial"/>
                <a:ea typeface="Arial"/>
                <a:cs typeface="Arial"/>
              </a:rPr>
              <a:t>were outside work,</a:t>
            </a:r>
          </a:p>
          <a:p xmlns:a="http://schemas.openxmlformats.org/drawingml/2006/main">
            <a:pPr>
              <a:defRPr sz="1950" b="0">
                <a:solidFill>
                  <a:srgbClr val="57665C"/>
                </a:solidFill>
                <a:latin typeface="Arial"/>
                <a:ea typeface="Arial"/>
                <a:cs typeface="Arial"/>
              </a:defRPr>
            </a:pPr>
            <a:r>
              <a:rPr sz="1950" b="0">
                <a:solidFill>
                  <a:srgbClr val="57665C"/>
                </a:solidFill>
                <a:latin typeface="Arial"/>
                <a:ea typeface="Arial"/>
                <a:cs typeface="Arial"/>
              </a:rPr>
              <a:t>education and training</a:t>
            </a:r>
          </a:p>
        </p:txBody>
      </p:sp>
    </p:spTree>
    <p:extLst>
      <p:ext uri="{BB962C8B-B14F-4D97-AF65-F5344CB8AC3E}">
        <p14:creationId xmlns:p14="http://schemas.microsoft.com/office/powerpoint/2010/main" val="111392153"/>
      </p:ext>
    </p:extLst>
  </p:cSld>
</p:sld>
</file>

<file path=ppt/slides/slide6.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31C1B8B-B306-41E6-9BD3-FA69E8589E7A}"/>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A9B9A2"/>
                </a:solidFill>
                <a:latin typeface="Arial"/>
                <a:ea typeface="Arial"/>
                <a:cs typeface="Arial"/>
              </a:defRPr>
            </a:pPr>
            <a:r>
              <a:rPr sz="1125" b="1">
                <a:solidFill>
                  <a:srgbClr val="A9B9A2"/>
                </a:solidFill>
                <a:latin typeface="Arial"/>
                <a:ea typeface="Arial"/>
                <a:cs typeface="Arial"/>
              </a:rPr>
              <a:t>ECONOMIC RATIONALE</a:t>
            </a:r>
          </a:p>
        </p:txBody>
      </p:sp>
      <p:sp>
        <p:nvSpPr>
          <p:cNvPr id="2" name="">
            <a:extLst xmlns:a="http://schemas.openxmlformats.org/drawingml/2006/main">
              <a:ext uri="{FF2B5EF4-FFF2-40B4-BE49-F238E27FC236}">
                <a16:creationId xmlns:a16="http://schemas.microsoft.com/office/drawing/2014/main" id="{8957A826-24CB-4158-AB58-5F76BE4D5AC0}"/>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Why the market leaves an experience gap</a:t>
            </a:r>
          </a:p>
        </p:txBody>
      </p:sp>
      <p:sp>
        <p:nvSpPr>
          <p:cNvPr id="3" name="">
            <a:extLst xmlns:a="http://schemas.openxmlformats.org/drawingml/2006/main">
              <a:ext uri="{FF2B5EF4-FFF2-40B4-BE49-F238E27FC236}">
                <a16:creationId xmlns:a16="http://schemas.microsoft.com/office/drawing/2014/main" id="{02128B85-AA5F-4B05-B21B-68EBCF71FA15}"/>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6E83EFB1-E924-40EC-A33D-D9C9E81ABEFA}"/>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06</a:t>
            </a:r>
          </a:p>
        </p:txBody>
      </p:sp>
      <p:sp>
        <p:nvSpPr>
          <p:cNvPr id="5" name="">
            <a:extLst xmlns:a="http://schemas.openxmlformats.org/drawingml/2006/main">
              <a:ext uri="{FF2B5EF4-FFF2-40B4-BE49-F238E27FC236}">
                <a16:creationId xmlns:a16="http://schemas.microsoft.com/office/drawing/2014/main" id="{66620639-15C4-4962-BCD4-0CDB447175A2}"/>
              </a:ext>
            </a:extLst>
          </p:cNvPr>
          <p:cNvSpPr>
            <a:spLocks xmlns:a="http://schemas.openxmlformats.org/drawingml/2006/main" noGrp="1"/>
          </p:cNvSpPr>
          <p:nvPr/>
        </p:nvSpPr>
        <p:spPr>
          <a:xfrm xmlns:a="http://schemas.openxmlformats.org/drawingml/2006/main">
            <a:off x="647700" y="2152650"/>
            <a:ext cx="47148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0CE7121A-D7D9-4575-BCC8-43F483C86C81}"/>
              </a:ext>
            </a:extLst>
          </p:cNvPr>
          <p:cNvSpPr>
            <a:spLocks xmlns:a="http://schemas.openxmlformats.org/drawingml/2006/main" noGrp="1"/>
          </p:cNvSpPr>
          <p:nvPr/>
        </p:nvSpPr>
        <p:spPr>
          <a:xfrm xmlns:a="http://schemas.openxmlformats.org/drawingml/2006/main">
            <a:off x="647700" y="2781300"/>
            <a:ext cx="47148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Training spillovers</a:t>
            </a:r>
          </a:p>
        </p:txBody>
      </p:sp>
      <p:sp>
        <p:nvSpPr>
          <p:cNvPr id="7" name="">
            <a:extLst xmlns:a="http://schemas.openxmlformats.org/drawingml/2006/main">
              <a:ext uri="{FF2B5EF4-FFF2-40B4-BE49-F238E27FC236}">
                <a16:creationId xmlns:a16="http://schemas.microsoft.com/office/drawing/2014/main" id="{9BB56E24-FEF7-4F0B-8077-2CACFFDB3501}"/>
              </a:ext>
            </a:extLst>
          </p:cNvPr>
          <p:cNvSpPr>
            <a:spLocks xmlns:a="http://schemas.openxmlformats.org/drawingml/2006/main" noGrp="1"/>
          </p:cNvSpPr>
          <p:nvPr/>
        </p:nvSpPr>
        <p:spPr>
          <a:xfrm xmlns:a="http://schemas.openxmlformats.org/drawingml/2006/main">
            <a:off x="647700" y="3486150"/>
            <a:ext cx="4714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A9B9A2"/>
                </a:solidFill>
                <a:latin typeface="Arial"/>
                <a:ea typeface="Arial"/>
                <a:cs typeface="Arial"/>
              </a:defRPr>
            </a:pPr>
            <a:r>
              <a:rPr sz="1800" b="0">
                <a:solidFill>
                  <a:srgbClr val="A9B9A2"/>
                </a:solidFill>
                <a:latin typeface="Arial"/>
                <a:ea typeface="Arial"/>
                <a:cs typeface="Arial"/>
              </a:rPr>
              <a:t>Firms may lose the workers they train.</a:t>
            </a:r>
          </a:p>
        </p:txBody>
      </p:sp>
      <p:sp>
        <p:nvSpPr>
          <p:cNvPr id="8" name="">
            <a:extLst xmlns:a="http://schemas.openxmlformats.org/drawingml/2006/main">
              <a:ext uri="{FF2B5EF4-FFF2-40B4-BE49-F238E27FC236}">
                <a16:creationId xmlns:a16="http://schemas.microsoft.com/office/drawing/2014/main" id="{0F6858BC-04CA-49B7-91A9-184231FCF920}"/>
              </a:ext>
            </a:extLst>
          </p:cNvPr>
          <p:cNvSpPr>
            <a:spLocks xmlns:a="http://schemas.openxmlformats.org/drawingml/2006/main" noGrp="1"/>
          </p:cNvSpPr>
          <p:nvPr/>
        </p:nvSpPr>
        <p:spPr>
          <a:xfrm xmlns:a="http://schemas.openxmlformats.org/drawingml/2006/main">
            <a:off x="6581775" y="2152650"/>
            <a:ext cx="47148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8EFA345A-09DC-4171-BE6C-37FAB2F3BD28}"/>
              </a:ext>
            </a:extLst>
          </p:cNvPr>
          <p:cNvSpPr>
            <a:spLocks xmlns:a="http://schemas.openxmlformats.org/drawingml/2006/main" noGrp="1"/>
          </p:cNvSpPr>
          <p:nvPr/>
        </p:nvSpPr>
        <p:spPr>
          <a:xfrm xmlns:a="http://schemas.openxmlformats.org/drawingml/2006/main">
            <a:off x="6581775" y="2781300"/>
            <a:ext cx="47148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Hiring uncertainty</a:t>
            </a:r>
          </a:p>
        </p:txBody>
      </p:sp>
      <p:sp>
        <p:nvSpPr>
          <p:cNvPr id="10" name="">
            <a:extLst xmlns:a="http://schemas.openxmlformats.org/drawingml/2006/main">
              <a:ext uri="{FF2B5EF4-FFF2-40B4-BE49-F238E27FC236}">
                <a16:creationId xmlns:a16="http://schemas.microsoft.com/office/drawing/2014/main" id="{BA6B63E9-E5F0-42AF-AC51-C0905A48D42C}"/>
              </a:ext>
            </a:extLst>
          </p:cNvPr>
          <p:cNvSpPr>
            <a:spLocks xmlns:a="http://schemas.openxmlformats.org/drawingml/2006/main" noGrp="1"/>
          </p:cNvSpPr>
          <p:nvPr/>
        </p:nvSpPr>
        <p:spPr>
          <a:xfrm xmlns:a="http://schemas.openxmlformats.org/drawingml/2006/main">
            <a:off x="6581775" y="3486150"/>
            <a:ext cx="471487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A9B9A2"/>
                </a:solidFill>
                <a:latin typeface="Arial"/>
                <a:ea typeface="Arial"/>
                <a:cs typeface="Arial"/>
              </a:defRPr>
            </a:pPr>
            <a:r>
              <a:rPr sz="1800" b="0">
                <a:solidFill>
                  <a:srgbClr val="A9B9A2"/>
                </a:solidFill>
                <a:latin typeface="Arial"/>
                <a:ea typeface="Arial"/>
                <a:cs typeface="Arial"/>
              </a:rPr>
              <a:t>Qualifications reveal less than supervised work.</a:t>
            </a:r>
          </a:p>
        </p:txBody>
      </p:sp>
      <p:sp>
        <p:nvSpPr>
          <p:cNvPr id="11" name="">
            <a:extLst xmlns:a="http://schemas.openxmlformats.org/drawingml/2006/main">
              <a:ext uri="{FF2B5EF4-FFF2-40B4-BE49-F238E27FC236}">
                <a16:creationId xmlns:a16="http://schemas.microsoft.com/office/drawing/2014/main" id="{8F437E5A-F9AC-4571-92F8-E3C55D443D9E}"/>
              </a:ext>
            </a:extLst>
          </p:cNvPr>
          <p:cNvSpPr>
            <a:spLocks xmlns:a="http://schemas.openxmlformats.org/drawingml/2006/main" noGrp="1"/>
          </p:cNvSpPr>
          <p:nvPr/>
        </p:nvSpPr>
        <p:spPr>
          <a:xfrm xmlns:a="http://schemas.openxmlformats.org/drawingml/2006/main">
            <a:off x="704850" y="5029200"/>
            <a:ext cx="4191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Household costs</a:t>
            </a:r>
          </a:p>
        </p:txBody>
      </p:sp>
      <p:sp>
        <p:nvSpPr>
          <p:cNvPr id="12" name="">
            <a:extLst xmlns:a="http://schemas.openxmlformats.org/drawingml/2006/main">
              <a:ext uri="{FF2B5EF4-FFF2-40B4-BE49-F238E27FC236}">
                <a16:creationId xmlns:a16="http://schemas.microsoft.com/office/drawing/2014/main" id="{19B6EB46-9005-4090-9EA5-194DAAC06017}"/>
              </a:ext>
            </a:extLst>
          </p:cNvPr>
          <p:cNvSpPr>
            <a:spLocks xmlns:a="http://schemas.openxmlformats.org/drawingml/2006/main" noGrp="1"/>
          </p:cNvSpPr>
          <p:nvPr/>
        </p:nvSpPr>
        <p:spPr>
          <a:xfrm xmlns:a="http://schemas.openxmlformats.org/drawingml/2006/main">
            <a:off x="704850" y="5553075"/>
            <a:ext cx="466725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A9B9A2"/>
                </a:solidFill>
                <a:latin typeface="Arial"/>
                <a:ea typeface="Arial"/>
                <a:cs typeface="Arial"/>
              </a:defRPr>
            </a:pPr>
            <a:r>
              <a:rPr sz="1725" b="0">
                <a:solidFill>
                  <a:srgbClr val="A9B9A2"/>
                </a:solidFill>
                <a:latin typeface="Arial"/>
                <a:ea typeface="Arial"/>
                <a:cs typeface="Arial"/>
              </a:rPr>
              <a:t>Travel and unpaid work can block access.</a:t>
            </a:r>
          </a:p>
        </p:txBody>
      </p:sp>
      <p:sp>
        <p:nvSpPr>
          <p:cNvPr id="13" name="">
            <a:extLst xmlns:a="http://schemas.openxmlformats.org/drawingml/2006/main">
              <a:ext uri="{FF2B5EF4-FFF2-40B4-BE49-F238E27FC236}">
                <a16:creationId xmlns:a16="http://schemas.microsoft.com/office/drawing/2014/main" id="{CF02C48A-F303-4C90-91A5-923DC44A84AE}"/>
              </a:ext>
            </a:extLst>
          </p:cNvPr>
          <p:cNvSpPr>
            <a:spLocks xmlns:a="http://schemas.openxmlformats.org/drawingml/2006/main" noGrp="1"/>
          </p:cNvSpPr>
          <p:nvPr/>
        </p:nvSpPr>
        <p:spPr>
          <a:xfrm xmlns:a="http://schemas.openxmlformats.org/drawingml/2006/main">
            <a:off x="6638925" y="502920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Coordination failures</a:t>
            </a:r>
          </a:p>
        </p:txBody>
      </p:sp>
      <p:sp>
        <p:nvSpPr>
          <p:cNvPr id="14" name="">
            <a:extLst xmlns:a="http://schemas.openxmlformats.org/drawingml/2006/main">
              <a:ext uri="{FF2B5EF4-FFF2-40B4-BE49-F238E27FC236}">
                <a16:creationId xmlns:a16="http://schemas.microsoft.com/office/drawing/2014/main" id="{33C2168D-52A1-4B22-BA38-5CA2B1B0C935}"/>
              </a:ext>
            </a:extLst>
          </p:cNvPr>
          <p:cNvSpPr>
            <a:spLocks xmlns:a="http://schemas.openxmlformats.org/drawingml/2006/main" noGrp="1"/>
          </p:cNvSpPr>
          <p:nvPr/>
        </p:nvSpPr>
        <p:spPr>
          <a:xfrm xmlns:a="http://schemas.openxmlformats.org/drawingml/2006/main">
            <a:off x="6638925" y="5553075"/>
            <a:ext cx="45720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A9B9A2"/>
                </a:solidFill>
                <a:latin typeface="Arial"/>
                <a:ea typeface="Arial"/>
                <a:cs typeface="Arial"/>
              </a:defRPr>
            </a:pPr>
            <a:r>
              <a:rPr sz="1725" b="0">
                <a:solidFill>
                  <a:srgbClr val="A9B9A2"/>
                </a:solidFill>
                <a:latin typeface="Arial"/>
                <a:ea typeface="Arial"/>
                <a:cs typeface="Arial"/>
              </a:rPr>
              <a:t>Learning and placement schedules must fit.</a:t>
            </a:r>
          </a:p>
        </p:txBody>
      </p:sp>
    </p:spTree>
    <p:extLst>
      <p:ext uri="{BB962C8B-B14F-4D97-AF65-F5344CB8AC3E}">
        <p14:creationId xmlns:p14="http://schemas.microsoft.com/office/powerpoint/2010/main" val="912607277"/>
      </p:ext>
    </p:extLst>
  </p:cSld>
</p:sld>
</file>

<file path=ppt/slides/slide7.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6EA8744-14C9-4657-97B8-89C0E873F907}"/>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INTERNATIONAL COMPARISON</a:t>
            </a:r>
          </a:p>
        </p:txBody>
      </p:sp>
      <p:sp>
        <p:nvSpPr>
          <p:cNvPr id="2" name="">
            <a:extLst xmlns:a="http://schemas.openxmlformats.org/drawingml/2006/main">
              <a:ext uri="{FF2B5EF4-FFF2-40B4-BE49-F238E27FC236}">
                <a16:creationId xmlns:a16="http://schemas.microsoft.com/office/drawing/2014/main" id="{3A0C815D-129B-49DC-84EE-8CCEF5A10D59}"/>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Australia connects learning to agricultural work</a:t>
            </a:r>
          </a:p>
        </p:txBody>
      </p:sp>
      <p:sp>
        <p:nvSpPr>
          <p:cNvPr id="3" name="">
            <a:extLst xmlns:a="http://schemas.openxmlformats.org/drawingml/2006/main">
              <a:ext uri="{FF2B5EF4-FFF2-40B4-BE49-F238E27FC236}">
                <a16:creationId xmlns:a16="http://schemas.microsoft.com/office/drawing/2014/main" id="{F8A05A8E-7CF1-439C-9C30-1B3922589209}"/>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Programme design offers lessons. These examples do not prove a causal fall in youth unemployment.</a:t>
            </a:r>
          </a:p>
        </p:txBody>
      </p:sp>
      <p:sp>
        <p:nvSpPr>
          <p:cNvPr id="4" name="">
            <a:extLst xmlns:a="http://schemas.openxmlformats.org/drawingml/2006/main">
              <a:ext uri="{FF2B5EF4-FFF2-40B4-BE49-F238E27FC236}">
                <a16:creationId xmlns:a16="http://schemas.microsoft.com/office/drawing/2014/main" id="{9E6E2987-EF00-4F1E-A37E-E2175877EE39}"/>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07</a:t>
            </a:r>
          </a:p>
        </p:txBody>
      </p:sp>
      <p:graphicFrame>
        <p:nvGraphicFramePr>
          <p:cNvPr id="10" name=""/>
          <p:cNvGraphicFramePr/>
          <p:nvPr/>
        </p:nvGraphicFramePr>
        <p:xfrm>
          <a:off xmlns:a="http://schemas.openxmlformats.org/drawingml/2006/main" x="609600" y="2238375"/>
          <a:ext xmlns:a="http://schemas.openxmlformats.org/drawingml/2006/main" cx="10972800" cy="3371850"/>
        </p:xfrm>
        <a:graphic xmlns:a="http://schemas.openxmlformats.org/drawingml/2006/main">
          <a:graphicData uri="http://schemas.openxmlformats.org/drawingml/2006/table">
            <a:tbl>
              <a:tblPr/>
              <a:tblGrid>
                <a:gridCol w="3476625"/>
                <a:gridCol w="3667125"/>
                <a:gridCol w="3829050"/>
              </a:tblGrid>
              <a:tr h="842963">
                <a:tc>
                  <a:txBody>
                    <a:bodyPr/>
                    <a:lstStyle/>
                    <a:p>
                      <a:r>
                        <a:rPr sz="1575" b="1">
                          <a:solidFill>
                            <a:srgbClr val="F5F2E9"/>
                          </a:solidFill>
                          <a:latin typeface="Arial"/>
                          <a:ea typeface="Arial"/>
                          <a:cs typeface="Arial"/>
                        </a:rPr>
                        <a:t>Australian initiative</a:t>
                      </a:r>
                    </a:p>
                  </a:txBody>
                  <a:tcPr marL="91440" marR="91440" marT="45720" marB="45720">
                    <a:solidFill>
                      <a:srgbClr val="143E31"/>
                    </a:solidFill>
                  </a:tcPr>
                </a:tc>
                <a:tc>
                  <a:txBody>
                    <a:bodyPr/>
                    <a:lstStyle/>
                    <a:p>
                      <a:r>
                        <a:rPr sz="1575" b="1">
                          <a:solidFill>
                            <a:srgbClr val="F5F2E9"/>
                          </a:solidFill>
                          <a:latin typeface="Arial"/>
                          <a:ea typeface="Arial"/>
                          <a:cs typeface="Arial"/>
                        </a:rPr>
                        <a:t>Mechanism</a:t>
                      </a:r>
                    </a:p>
                  </a:txBody>
                  <a:tcPr marL="91440" marR="91440" marT="45720" marB="45720">
                    <a:solidFill>
                      <a:srgbClr val="143E31"/>
                    </a:solidFill>
                  </a:tcPr>
                </a:tc>
                <a:tc>
                  <a:txBody>
                    <a:bodyPr/>
                    <a:lstStyle/>
                    <a:p>
                      <a:r>
                        <a:rPr sz="1575" b="1">
                          <a:solidFill>
                            <a:srgbClr val="F5F2E9"/>
                          </a:solidFill>
                          <a:latin typeface="Arial"/>
                          <a:ea typeface="Arial"/>
                          <a:cs typeface="Arial"/>
                        </a:rPr>
                        <a:t>Lesson for South Africa</a:t>
                      </a:r>
                    </a:p>
                  </a:txBody>
                  <a:tcPr marL="91440" marR="91440" marT="45720" marB="45720">
                    <a:solidFill>
                      <a:srgbClr val="143E31"/>
                    </a:solidFill>
                  </a:tcPr>
                </a:tc>
              </a:tr>
              <a:tr h="842963">
                <a:tc>
                  <a:txBody>
                    <a:bodyPr/>
                    <a:lstStyle/>
                    <a:p>
                      <a:r>
                        <a:rPr sz="1800" b="0">
                          <a:solidFill>
                            <a:srgbClr val="192D24"/>
                          </a:solidFill>
                          <a:latin typeface="Arial"/>
                          <a:ea typeface="Arial"/>
                          <a:cs typeface="Arial"/>
                        </a:rPr>
                        <a:t>AgConnections</a:t>
                      </a:r>
                    </a:p>
                  </a:txBody>
                  <a:tcPr marL="91440" marR="91440" marT="45720" marB="45720">
                    <a:solidFill>
                      <a:srgbClr val="F5F2E9"/>
                    </a:solidFill>
                  </a:tcPr>
                </a:tc>
                <a:tc>
                  <a:txBody>
                    <a:bodyPr/>
                    <a:lstStyle/>
                    <a:p>
                      <a:r>
                        <a:rPr sz="1800" b="0">
                          <a:solidFill>
                            <a:srgbClr val="192D24"/>
                          </a:solidFill>
                          <a:latin typeface="Arial"/>
                          <a:ea typeface="Arial"/>
                          <a:cs typeface="Arial"/>
                        </a:rPr>
                        <a:t>A$1m / four universities</a:t>
                      </a:r>
                    </a:p>
                    <a:p>
                      <a:r>
                        <a:rPr sz="1800" b="0">
                          <a:solidFill>
                            <a:srgbClr val="192D24"/>
                          </a:solidFill>
                          <a:latin typeface="Arial"/>
                          <a:ea typeface="Arial"/>
                          <a:cs typeface="Arial"/>
                        </a:rPr>
                        <a:t>Work-experience links</a:t>
                      </a:r>
                    </a:p>
                  </a:txBody>
                  <a:tcPr marL="91440" marR="91440" marT="45720" marB="45720">
                    <a:solidFill>
                      <a:srgbClr val="F5F2E9"/>
                    </a:solidFill>
                  </a:tcPr>
                </a:tc>
                <a:tc>
                  <a:txBody>
                    <a:bodyPr/>
                    <a:lstStyle/>
                    <a:p>
                      <a:r>
                        <a:rPr sz="1800" b="0">
                          <a:solidFill>
                            <a:srgbClr val="192D24"/>
                          </a:solidFill>
                          <a:latin typeface="Arial"/>
                          <a:ea typeface="Arial"/>
                          <a:cs typeface="Arial"/>
                        </a:rPr>
                        <a:t>A named placement partner</a:t>
                      </a:r>
                    </a:p>
                    <a:p>
                      <a:r>
                        <a:rPr sz="1800" b="0">
                          <a:solidFill>
                            <a:srgbClr val="192D24"/>
                          </a:solidFill>
                          <a:latin typeface="Arial"/>
                          <a:ea typeface="Arial"/>
                          <a:cs typeface="Arial"/>
                        </a:rPr>
                        <a:t>for each institution</a:t>
                      </a:r>
                    </a:p>
                  </a:txBody>
                  <a:tcPr marL="91440" marR="91440" marT="45720" marB="45720">
                    <a:solidFill>
                      <a:srgbClr val="F5F2E9"/>
                    </a:solidFill>
                  </a:tcPr>
                </a:tc>
              </a:tr>
              <a:tr h="842963">
                <a:tc>
                  <a:txBody>
                    <a:bodyPr/>
                    <a:lstStyle/>
                    <a:p>
                      <a:r>
                        <a:rPr sz="1800" b="0">
                          <a:solidFill>
                            <a:srgbClr val="192D24"/>
                          </a:solidFill>
                          <a:latin typeface="Arial"/>
                          <a:ea typeface="Arial"/>
                          <a:cs typeface="Arial"/>
                        </a:rPr>
                        <a:t>Agricultural Technology</a:t>
                      </a:r>
                    </a:p>
                    <a:p>
                      <a:r>
                        <a:rPr sz="1800" b="0">
                          <a:solidFill>
                            <a:srgbClr val="192D24"/>
                          </a:solidFill>
                          <a:latin typeface="Arial"/>
                          <a:ea typeface="Arial"/>
                          <a:cs typeface="Arial"/>
                        </a:rPr>
                        <a:t>micro-credential</a:t>
                      </a:r>
                    </a:p>
                  </a:txBody>
                  <a:tcPr marL="91440" marR="91440" marT="45720" marB="45720">
                    <a:solidFill>
                      <a:srgbClr val="F5F2E9"/>
                    </a:solidFill>
                  </a:tcPr>
                </a:tc>
                <a:tc>
                  <a:txBody>
                    <a:bodyPr/>
                    <a:lstStyle/>
                    <a:p>
                      <a:r>
                        <a:rPr sz="1800" b="0">
                          <a:solidFill>
                            <a:srgbClr val="192D24"/>
                          </a:solidFill>
                          <a:latin typeface="Arial"/>
                          <a:ea typeface="Arial"/>
                          <a:cs typeface="Arial"/>
                        </a:rPr>
                        <a:t>Technical skills applied</a:t>
                      </a:r>
                    </a:p>
                    <a:p>
                      <a:r>
                        <a:rPr sz="1800" b="0">
                          <a:solidFill>
                            <a:srgbClr val="192D24"/>
                          </a:solidFill>
                          <a:latin typeface="Arial"/>
                          <a:ea typeface="Arial"/>
                          <a:cs typeface="Arial"/>
                        </a:rPr>
                        <a:t>to farm problems</a:t>
                      </a:r>
                    </a:p>
                  </a:txBody>
                  <a:tcPr marL="91440" marR="91440" marT="45720" marB="45720">
                    <a:solidFill>
                      <a:srgbClr val="F5F2E9"/>
                    </a:solidFill>
                  </a:tcPr>
                </a:tc>
                <a:tc>
                  <a:txBody>
                    <a:bodyPr/>
                    <a:lstStyle/>
                    <a:p>
                      <a:r>
                        <a:rPr sz="1800" b="0">
                          <a:solidFill>
                            <a:srgbClr val="192D24"/>
                          </a:solidFill>
                          <a:latin typeface="Arial"/>
                          <a:ea typeface="Arial"/>
                          <a:cs typeface="Arial"/>
                        </a:rPr>
                        <a:t>Short, practical modules</a:t>
                      </a:r>
                    </a:p>
                    <a:p>
                      <a:r>
                        <a:rPr sz="1800" b="0">
                          <a:solidFill>
                            <a:srgbClr val="192D24"/>
                          </a:solidFill>
                          <a:latin typeface="Arial"/>
                          <a:ea typeface="Arial"/>
                          <a:cs typeface="Arial"/>
                        </a:rPr>
                        <a:t>inside existing programmes</a:t>
                      </a:r>
                    </a:p>
                  </a:txBody>
                  <a:tcPr marL="91440" marR="91440" marT="45720" marB="45720">
                    <a:solidFill>
                      <a:srgbClr val="F5F2E9"/>
                    </a:solidFill>
                  </a:tcPr>
                </a:tc>
              </a:tr>
              <a:tr h="842963">
                <a:tc>
                  <a:txBody>
                    <a:bodyPr/>
                    <a:lstStyle/>
                    <a:p>
                      <a:r>
                        <a:rPr sz="1800" b="0">
                          <a:solidFill>
                            <a:srgbClr val="192D24"/>
                          </a:solidFill>
                          <a:latin typeface="Arial"/>
                          <a:ea typeface="Arial"/>
                          <a:cs typeface="Arial"/>
                        </a:rPr>
                        <a:t>AgCAREERSTART</a:t>
                      </a:r>
                    </a:p>
                  </a:txBody>
                  <a:tcPr marL="91440" marR="91440" marT="45720" marB="45720">
                    <a:solidFill>
                      <a:srgbClr val="F5F2E9"/>
                    </a:solidFill>
                  </a:tcPr>
                </a:tc>
                <a:tc>
                  <a:txBody>
                    <a:bodyPr/>
                    <a:lstStyle/>
                    <a:p>
                      <a:r>
                        <a:rPr sz="1800" b="0">
                          <a:solidFill>
                            <a:srgbClr val="192D24"/>
                          </a:solidFill>
                          <a:latin typeface="Arial"/>
                          <a:ea typeface="Arial"/>
                          <a:cs typeface="Arial"/>
                        </a:rPr>
                        <a:t>Structured agricultural</a:t>
                      </a:r>
                    </a:p>
                    <a:p>
                      <a:r>
                        <a:rPr sz="1800" b="0">
                          <a:solidFill>
                            <a:srgbClr val="192D24"/>
                          </a:solidFill>
                          <a:latin typeface="Arial"/>
                          <a:ea typeface="Arial"/>
                          <a:cs typeface="Arial"/>
                        </a:rPr>
                        <a:t>employment experience</a:t>
                      </a:r>
                    </a:p>
                  </a:txBody>
                  <a:tcPr marL="91440" marR="91440" marT="45720" marB="45720">
                    <a:solidFill>
                      <a:srgbClr val="F5F2E9"/>
                    </a:solidFill>
                  </a:tcPr>
                </a:tc>
                <a:tc>
                  <a:txBody>
                    <a:bodyPr/>
                    <a:lstStyle/>
                    <a:p>
                      <a:r>
                        <a:rPr sz="1800" b="0">
                          <a:solidFill>
                            <a:srgbClr val="192D24"/>
                          </a:solidFill>
                          <a:latin typeface="Arial"/>
                          <a:ea typeface="Arial"/>
                          <a:cs typeface="Arial"/>
                        </a:rPr>
                        <a:t>Supported entry routes</a:t>
                      </a:r>
                    </a:p>
                    <a:p>
                      <a:r>
                        <a:rPr sz="1800" b="0">
                          <a:solidFill>
                            <a:srgbClr val="192D24"/>
                          </a:solidFill>
                          <a:latin typeface="Arial"/>
                          <a:ea typeface="Arial"/>
                          <a:cs typeface="Arial"/>
                        </a:rPr>
                        <a:t>for young workers</a:t>
                      </a:r>
                    </a:p>
                  </a:txBody>
                  <a:tcPr marL="91440" marR="91440" marT="45720" marB="45720">
                    <a:solidFill>
                      <a:srgbClr val="F5F2E9"/>
                    </a:solidFill>
                  </a:tcPr>
                </a:tc>
              </a:tr>
            </a:tbl>
          </a:graphicData>
        </a:graphic>
      </p:graphicFrame>
    </p:spTree>
    <p:extLst>
      <p:ext uri="{BB962C8B-B14F-4D97-AF65-F5344CB8AC3E}">
        <p14:creationId xmlns:p14="http://schemas.microsoft.com/office/powerpoint/2010/main" val="583732771"/>
      </p:ext>
    </p:extLst>
  </p:cSld>
</p:sld>
</file>

<file path=ppt/slides/slide8.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8029C19-2785-41E9-A8C8-1B1C419FC74C}"/>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LESSONS FOR SOUTH AFRICA</a:t>
            </a:r>
          </a:p>
        </p:txBody>
      </p:sp>
      <p:sp>
        <p:nvSpPr>
          <p:cNvPr id="2" name="">
            <a:extLst xmlns:a="http://schemas.openxmlformats.org/drawingml/2006/main">
              <a:ext uri="{FF2B5EF4-FFF2-40B4-BE49-F238E27FC236}">
                <a16:creationId xmlns:a16="http://schemas.microsoft.com/office/drawing/2014/main" id="{7C7900A5-E420-4ACB-8B47-6C8C891A3EE8}"/>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Transfer the approach with local support</a:t>
            </a:r>
          </a:p>
        </p:txBody>
      </p:sp>
      <p:sp>
        <p:nvSpPr>
          <p:cNvPr id="3" name="">
            <a:extLst xmlns:a="http://schemas.openxmlformats.org/drawingml/2006/main">
              <a:ext uri="{FF2B5EF4-FFF2-40B4-BE49-F238E27FC236}">
                <a16:creationId xmlns:a16="http://schemas.microsoft.com/office/drawing/2014/main" id="{77C45976-1045-4371-8DDD-D9D980F11CB9}"/>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61F43F16-59AD-44F5-9456-1913315A4AC5}"/>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08</a:t>
            </a:r>
          </a:p>
        </p:txBody>
      </p:sp>
      <p:sp>
        <p:nvSpPr>
          <p:cNvPr id="5" name="">
            <a:extLst xmlns:a="http://schemas.openxmlformats.org/drawingml/2006/main">
              <a:ext uri="{FF2B5EF4-FFF2-40B4-BE49-F238E27FC236}">
                <a16:creationId xmlns:a16="http://schemas.microsoft.com/office/drawing/2014/main" id="{89B40E09-37BF-48F1-B4E7-D988253067AC}"/>
              </a:ext>
            </a:extLst>
          </p:cNvPr>
          <p:cNvSpPr>
            <a:spLocks xmlns:a="http://schemas.openxmlformats.org/drawingml/2006/main" noGrp="1"/>
          </p:cNvSpPr>
          <p:nvPr/>
        </p:nvSpPr>
        <p:spPr>
          <a:xfrm xmlns:a="http://schemas.openxmlformats.org/drawingml/2006/main">
            <a:off x="647700" y="2181225"/>
            <a:ext cx="4572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91920F80-B6C0-4F3F-94CE-4AA8A715DE01}"/>
              </a:ext>
            </a:extLst>
          </p:cNvPr>
          <p:cNvSpPr>
            <a:spLocks xmlns:a="http://schemas.openxmlformats.org/drawingml/2006/main" noGrp="1"/>
          </p:cNvSpPr>
          <p:nvPr/>
        </p:nvSpPr>
        <p:spPr>
          <a:xfrm xmlns:a="http://schemas.openxmlformats.org/drawingml/2006/main">
            <a:off x="647700" y="2809875"/>
            <a:ext cx="457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Use existing institutions</a:t>
            </a:r>
          </a:p>
        </p:txBody>
      </p:sp>
      <p:sp>
        <p:nvSpPr>
          <p:cNvPr id="7" name="">
            <a:extLst xmlns:a="http://schemas.openxmlformats.org/drawingml/2006/main">
              <a:ext uri="{FF2B5EF4-FFF2-40B4-BE49-F238E27FC236}">
                <a16:creationId xmlns:a16="http://schemas.microsoft.com/office/drawing/2014/main" id="{6FD45175-D858-4EDF-80FD-4AED40428FDA}"/>
              </a:ext>
            </a:extLst>
          </p:cNvPr>
          <p:cNvSpPr>
            <a:spLocks xmlns:a="http://schemas.openxmlformats.org/drawingml/2006/main" noGrp="1"/>
          </p:cNvSpPr>
          <p:nvPr/>
        </p:nvSpPr>
        <p:spPr>
          <a:xfrm xmlns:a="http://schemas.openxmlformats.org/drawingml/2006/main">
            <a:off x="647700" y="3514725"/>
            <a:ext cx="4572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Add practical AI modules and train lecturers.</a:t>
            </a:r>
          </a:p>
        </p:txBody>
      </p:sp>
      <p:sp>
        <p:nvSpPr>
          <p:cNvPr id="8" name="">
            <a:extLst xmlns:a="http://schemas.openxmlformats.org/drawingml/2006/main">
              <a:ext uri="{FF2B5EF4-FFF2-40B4-BE49-F238E27FC236}">
                <a16:creationId xmlns:a16="http://schemas.microsoft.com/office/drawing/2014/main" id="{5B478819-3F54-4701-B018-BCB39C38AD9C}"/>
              </a:ext>
            </a:extLst>
          </p:cNvPr>
          <p:cNvSpPr>
            <a:spLocks xmlns:a="http://schemas.openxmlformats.org/drawingml/2006/main" noGrp="1"/>
          </p:cNvSpPr>
          <p:nvPr/>
        </p:nvSpPr>
        <p:spPr>
          <a:xfrm xmlns:a="http://schemas.openxmlformats.org/drawingml/2006/main">
            <a:off x="6619875" y="2181225"/>
            <a:ext cx="4572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1CD2B84A-CDA3-40F7-A96A-EEB4548141C6}"/>
              </a:ext>
            </a:extLst>
          </p:cNvPr>
          <p:cNvSpPr>
            <a:spLocks xmlns:a="http://schemas.openxmlformats.org/drawingml/2006/main" noGrp="1"/>
          </p:cNvSpPr>
          <p:nvPr/>
        </p:nvSpPr>
        <p:spPr>
          <a:xfrm xmlns:a="http://schemas.openxmlformats.org/drawingml/2006/main">
            <a:off x="6619875" y="2809875"/>
            <a:ext cx="4572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Make participation affordable</a:t>
            </a:r>
          </a:p>
        </p:txBody>
      </p:sp>
      <p:sp>
        <p:nvSpPr>
          <p:cNvPr id="10" name="">
            <a:extLst xmlns:a="http://schemas.openxmlformats.org/drawingml/2006/main">
              <a:ext uri="{FF2B5EF4-FFF2-40B4-BE49-F238E27FC236}">
                <a16:creationId xmlns:a16="http://schemas.microsoft.com/office/drawing/2014/main" id="{A6DF260E-550F-4F12-87B9-1283EEDDB9BD}"/>
              </a:ext>
            </a:extLst>
          </p:cNvPr>
          <p:cNvSpPr>
            <a:spLocks xmlns:a="http://schemas.openxmlformats.org/drawingml/2006/main" noGrp="1"/>
          </p:cNvSpPr>
          <p:nvPr/>
        </p:nvSpPr>
        <p:spPr>
          <a:xfrm xmlns:a="http://schemas.openxmlformats.org/drawingml/2006/main">
            <a:off x="6619875" y="3514725"/>
            <a:ext cx="4572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Provide travel support, equipment and stipends.</a:t>
            </a:r>
          </a:p>
        </p:txBody>
      </p:sp>
      <p:sp>
        <p:nvSpPr>
          <p:cNvPr id="11" name="">
            <a:extLst xmlns:a="http://schemas.openxmlformats.org/drawingml/2006/main">
              <a:ext uri="{FF2B5EF4-FFF2-40B4-BE49-F238E27FC236}">
                <a16:creationId xmlns:a16="http://schemas.microsoft.com/office/drawing/2014/main" id="{6843FB5F-D3B9-44A0-A615-DF6DBE5EFF1F}"/>
              </a:ext>
            </a:extLst>
          </p:cNvPr>
          <p:cNvSpPr>
            <a:spLocks xmlns:a="http://schemas.openxmlformats.org/drawingml/2006/main" noGrp="1"/>
          </p:cNvSpPr>
          <p:nvPr/>
        </p:nvSpPr>
        <p:spPr>
          <a:xfrm xmlns:a="http://schemas.openxmlformats.org/drawingml/2006/main">
            <a:off x="714375" y="5067300"/>
            <a:ext cx="10191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143E31"/>
                </a:solidFill>
                <a:latin typeface="Arial"/>
                <a:ea typeface="Arial"/>
                <a:cs typeface="Arial"/>
              </a:defRPr>
            </a:pPr>
            <a:r>
              <a:rPr sz="2325" b="1">
                <a:solidFill>
                  <a:srgbClr val="143E31"/>
                </a:solidFill>
                <a:latin typeface="Arial"/>
                <a:ea typeface="Arial"/>
                <a:cs typeface="Arial"/>
              </a:rPr>
              <a:t>Shared access for smaller farms</a:t>
            </a:r>
          </a:p>
        </p:txBody>
      </p:sp>
      <p:sp>
        <p:nvSpPr>
          <p:cNvPr id="12" name="">
            <a:extLst xmlns:a="http://schemas.openxmlformats.org/drawingml/2006/main">
              <a:ext uri="{FF2B5EF4-FFF2-40B4-BE49-F238E27FC236}">
                <a16:creationId xmlns:a16="http://schemas.microsoft.com/office/drawing/2014/main" id="{2B4484E2-D438-469F-B8C6-38727E48394F}"/>
              </a:ext>
            </a:extLst>
          </p:cNvPr>
          <p:cNvSpPr>
            <a:spLocks xmlns:a="http://schemas.openxmlformats.org/drawingml/2006/main" noGrp="1"/>
          </p:cNvSpPr>
          <p:nvPr/>
        </p:nvSpPr>
        <p:spPr>
          <a:xfrm xmlns:a="http://schemas.openxmlformats.org/drawingml/2006/main">
            <a:off x="714375" y="5619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Cooperatives and host clusters can share training capacity.</a:t>
            </a:r>
          </a:p>
        </p:txBody>
      </p:sp>
    </p:spTree>
    <p:extLst>
      <p:ext uri="{BB962C8B-B14F-4D97-AF65-F5344CB8AC3E}">
        <p14:creationId xmlns:p14="http://schemas.microsoft.com/office/powerpoint/2010/main" val="1969186242"/>
      </p:ext>
    </p:extLst>
  </p:cSld>
</p:sld>
</file>

<file path=ppt/slides/slide9.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2F2CE2B-F104-42B6-8C04-E8DE942026AD}"/>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A9B9A2"/>
                </a:solidFill>
                <a:latin typeface="Arial"/>
                <a:ea typeface="Arial"/>
                <a:cs typeface="Arial"/>
              </a:defRPr>
            </a:pPr>
            <a:r>
              <a:rPr sz="1125" b="1">
                <a:solidFill>
                  <a:srgbClr val="A9B9A2"/>
                </a:solidFill>
                <a:latin typeface="Arial"/>
                <a:ea typeface="Arial"/>
                <a:cs typeface="Arial"/>
              </a:rPr>
              <a:t>OUR PROPOSED POLICY PACKAGE</a:t>
            </a:r>
          </a:p>
        </p:txBody>
      </p:sp>
      <p:sp>
        <p:nvSpPr>
          <p:cNvPr id="2" name="">
            <a:extLst xmlns:a="http://schemas.openxmlformats.org/drawingml/2006/main">
              <a:ext uri="{FF2B5EF4-FFF2-40B4-BE49-F238E27FC236}">
                <a16:creationId xmlns:a16="http://schemas.microsoft.com/office/drawing/2014/main" id="{DDB8E353-45ED-4855-9830-36CBBDC99C8E}"/>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Four policies with distinct roles</a:t>
            </a:r>
          </a:p>
        </p:txBody>
      </p:sp>
      <p:sp>
        <p:nvSpPr>
          <p:cNvPr id="3" name="">
            <a:extLst xmlns:a="http://schemas.openxmlformats.org/drawingml/2006/main">
              <a:ext uri="{FF2B5EF4-FFF2-40B4-BE49-F238E27FC236}">
                <a16:creationId xmlns:a16="http://schemas.microsoft.com/office/drawing/2014/main" id="{572F5B23-7E61-40DA-B262-73FBD40D26B3}"/>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CB7FA4DC-E698-40C4-9554-E87B77F7255E}"/>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09</a:t>
            </a:r>
          </a:p>
        </p:txBody>
      </p:sp>
      <p:sp>
        <p:nvSpPr>
          <p:cNvPr id="5" name="">
            <a:extLst xmlns:a="http://schemas.openxmlformats.org/drawingml/2006/main">
              <a:ext uri="{FF2B5EF4-FFF2-40B4-BE49-F238E27FC236}">
                <a16:creationId xmlns:a16="http://schemas.microsoft.com/office/drawing/2014/main" id="{FAD936BC-9CED-40DE-90C2-A1ACEB52EB8C}"/>
              </a:ext>
            </a:extLst>
          </p:cNvPr>
          <p:cNvSpPr>
            <a:spLocks xmlns:a="http://schemas.openxmlformats.org/drawingml/2006/main" noGrp="1"/>
          </p:cNvSpPr>
          <p:nvPr/>
        </p:nvSpPr>
        <p:spPr>
          <a:xfrm xmlns:a="http://schemas.openxmlformats.org/drawingml/2006/main">
            <a:off x="628650" y="2124075"/>
            <a:ext cx="809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225" b="1">
                <a:solidFill>
                  <a:srgbClr val="C99742"/>
                </a:solidFill>
                <a:latin typeface="Arial"/>
                <a:ea typeface="Arial"/>
                <a:cs typeface="Arial"/>
              </a:defRPr>
            </a:pPr>
            <a:r>
              <a:rPr sz="3225" b="1">
                <a:solidFill>
                  <a:srgbClr val="C99742"/>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49F9FC0D-DA17-4BFC-BDDA-F3C66C9F06E2}"/>
              </a:ext>
            </a:extLst>
          </p:cNvPr>
          <p:cNvSpPr>
            <a:spLocks xmlns:a="http://schemas.openxmlformats.org/drawingml/2006/main" noGrp="1"/>
          </p:cNvSpPr>
          <p:nvPr/>
        </p:nvSpPr>
        <p:spPr>
          <a:xfrm xmlns:a="http://schemas.openxmlformats.org/drawingml/2006/main">
            <a:off x="1638300" y="2133600"/>
            <a:ext cx="3714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F5F2E9"/>
                </a:solidFill>
                <a:latin typeface="Arial"/>
                <a:ea typeface="Arial"/>
                <a:cs typeface="Arial"/>
              </a:defRPr>
            </a:pPr>
            <a:r>
              <a:rPr sz="2325" b="1">
                <a:solidFill>
                  <a:srgbClr val="F5F2E9"/>
                </a:solidFill>
                <a:latin typeface="Arial"/>
                <a:ea typeface="Arial"/>
                <a:cs typeface="Arial"/>
              </a:rPr>
              <a:t>AI training</a:t>
            </a:r>
          </a:p>
        </p:txBody>
      </p:sp>
      <p:sp>
        <p:nvSpPr>
          <p:cNvPr id="7" name="">
            <a:extLst xmlns:a="http://schemas.openxmlformats.org/drawingml/2006/main">
              <a:ext uri="{FF2B5EF4-FFF2-40B4-BE49-F238E27FC236}">
                <a16:creationId xmlns:a16="http://schemas.microsoft.com/office/drawing/2014/main" id="{8FB34174-3629-4141-8138-7AC28403FDFA}"/>
              </a:ext>
            </a:extLst>
          </p:cNvPr>
          <p:cNvSpPr>
            <a:spLocks xmlns:a="http://schemas.openxmlformats.org/drawingml/2006/main" noGrp="1"/>
          </p:cNvSpPr>
          <p:nvPr/>
        </p:nvSpPr>
        <p:spPr>
          <a:xfrm xmlns:a="http://schemas.openxmlformats.org/drawingml/2006/main">
            <a:off x="5619750" y="2171700"/>
            <a:ext cx="5619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A9B9A2"/>
                </a:solidFill>
                <a:latin typeface="Arial"/>
                <a:ea typeface="Arial"/>
                <a:cs typeface="Arial"/>
              </a:defRPr>
            </a:pPr>
            <a:r>
              <a:rPr sz="1875" b="0">
                <a:solidFill>
                  <a:srgbClr val="A9B9A2"/>
                </a:solidFill>
                <a:latin typeface="Arial"/>
                <a:ea typeface="Arial"/>
                <a:cs typeface="Arial"/>
              </a:rPr>
              <a:t>Skills inside existing institutions</a:t>
            </a:r>
          </a:p>
        </p:txBody>
      </p:sp>
      <p:sp>
        <p:nvSpPr>
          <p:cNvPr id="8" name="">
            <a:extLst xmlns:a="http://schemas.openxmlformats.org/drawingml/2006/main">
              <a:ext uri="{FF2B5EF4-FFF2-40B4-BE49-F238E27FC236}">
                <a16:creationId xmlns:a16="http://schemas.microsoft.com/office/drawing/2014/main" id="{398E28AE-CC6A-4866-A647-679977C11763}"/>
              </a:ext>
            </a:extLst>
          </p:cNvPr>
          <p:cNvSpPr>
            <a:spLocks xmlns:a="http://schemas.openxmlformats.org/drawingml/2006/main" noGrp="1"/>
          </p:cNvSpPr>
          <p:nvPr/>
        </p:nvSpPr>
        <p:spPr>
          <a:xfrm xmlns:a="http://schemas.openxmlformats.org/drawingml/2006/main">
            <a:off x="628650" y="3086100"/>
            <a:ext cx="809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225" b="1">
                <a:solidFill>
                  <a:srgbClr val="C99742"/>
                </a:solidFill>
                <a:latin typeface="Arial"/>
                <a:ea typeface="Arial"/>
                <a:cs typeface="Arial"/>
              </a:defRPr>
            </a:pPr>
            <a:r>
              <a:rPr sz="3225" b="1">
                <a:solidFill>
                  <a:srgbClr val="C99742"/>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E576D1BE-2FAD-46CC-9DC0-EBAB53914E4C}"/>
              </a:ext>
            </a:extLst>
          </p:cNvPr>
          <p:cNvSpPr>
            <a:spLocks xmlns:a="http://schemas.openxmlformats.org/drawingml/2006/main" noGrp="1"/>
          </p:cNvSpPr>
          <p:nvPr/>
        </p:nvSpPr>
        <p:spPr>
          <a:xfrm xmlns:a="http://schemas.openxmlformats.org/drawingml/2006/main">
            <a:off x="1638300" y="3095625"/>
            <a:ext cx="3714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F5F2E9"/>
                </a:solidFill>
                <a:latin typeface="Arial"/>
                <a:ea typeface="Arial"/>
                <a:cs typeface="Arial"/>
              </a:defRPr>
            </a:pPr>
            <a:r>
              <a:rPr sz="2325" b="1">
                <a:solidFill>
                  <a:srgbClr val="F5F2E9"/>
                </a:solidFill>
                <a:latin typeface="Arial"/>
                <a:ea typeface="Arial"/>
                <a:cs typeface="Arial"/>
              </a:rPr>
              <a:t>Practical experience</a:t>
            </a:r>
          </a:p>
        </p:txBody>
      </p:sp>
      <p:sp>
        <p:nvSpPr>
          <p:cNvPr id="10" name="">
            <a:extLst xmlns:a="http://schemas.openxmlformats.org/drawingml/2006/main">
              <a:ext uri="{FF2B5EF4-FFF2-40B4-BE49-F238E27FC236}">
                <a16:creationId xmlns:a16="http://schemas.microsoft.com/office/drawing/2014/main" id="{5CB0E576-DA2E-42F9-8865-0C1DB11D1389}"/>
              </a:ext>
            </a:extLst>
          </p:cNvPr>
          <p:cNvSpPr>
            <a:spLocks xmlns:a="http://schemas.openxmlformats.org/drawingml/2006/main" noGrp="1"/>
          </p:cNvSpPr>
          <p:nvPr/>
        </p:nvSpPr>
        <p:spPr>
          <a:xfrm xmlns:a="http://schemas.openxmlformats.org/drawingml/2006/main">
            <a:off x="5619750" y="3133725"/>
            <a:ext cx="5619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A9B9A2"/>
                </a:solidFill>
                <a:latin typeface="Arial"/>
                <a:ea typeface="Arial"/>
                <a:cs typeface="Arial"/>
              </a:defRPr>
            </a:pPr>
            <a:r>
              <a:rPr sz="1875" b="0">
                <a:solidFill>
                  <a:srgbClr val="A9B9A2"/>
                </a:solidFill>
                <a:latin typeface="Arial"/>
                <a:ea typeface="Arial"/>
                <a:cs typeface="Arial"/>
              </a:rPr>
              <a:t>Assessed workplace learning during study</a:t>
            </a:r>
          </a:p>
        </p:txBody>
      </p:sp>
      <p:sp>
        <p:nvSpPr>
          <p:cNvPr id="11" name="">
            <a:extLst xmlns:a="http://schemas.openxmlformats.org/drawingml/2006/main">
              <a:ext uri="{FF2B5EF4-FFF2-40B4-BE49-F238E27FC236}">
                <a16:creationId xmlns:a16="http://schemas.microsoft.com/office/drawing/2014/main" id="{79BF0E37-EE82-4531-B5DD-4653BA43B9DD}"/>
              </a:ext>
            </a:extLst>
          </p:cNvPr>
          <p:cNvSpPr>
            <a:spLocks xmlns:a="http://schemas.openxmlformats.org/drawingml/2006/main" noGrp="1"/>
          </p:cNvSpPr>
          <p:nvPr/>
        </p:nvSpPr>
        <p:spPr>
          <a:xfrm xmlns:a="http://schemas.openxmlformats.org/drawingml/2006/main">
            <a:off x="628650" y="4048125"/>
            <a:ext cx="809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225" b="1">
                <a:solidFill>
                  <a:srgbClr val="C99742"/>
                </a:solidFill>
                <a:latin typeface="Arial"/>
                <a:ea typeface="Arial"/>
                <a:cs typeface="Arial"/>
              </a:defRPr>
            </a:pPr>
            <a:r>
              <a:rPr sz="3225" b="1">
                <a:solidFill>
                  <a:srgbClr val="C99742"/>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3EDC6C0-4ED9-40DA-9ED1-DD9F98D5A86E}"/>
              </a:ext>
            </a:extLst>
          </p:cNvPr>
          <p:cNvSpPr>
            <a:spLocks xmlns:a="http://schemas.openxmlformats.org/drawingml/2006/main" noGrp="1"/>
          </p:cNvSpPr>
          <p:nvPr/>
        </p:nvSpPr>
        <p:spPr>
          <a:xfrm xmlns:a="http://schemas.openxmlformats.org/drawingml/2006/main">
            <a:off x="1638300" y="4057650"/>
            <a:ext cx="3714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F5F2E9"/>
                </a:solidFill>
                <a:latin typeface="Arial"/>
                <a:ea typeface="Arial"/>
                <a:cs typeface="Arial"/>
              </a:defRPr>
            </a:pPr>
            <a:r>
              <a:rPr sz="2325" b="1">
                <a:solidFill>
                  <a:srgbClr val="F5F2E9"/>
                </a:solidFill>
                <a:latin typeface="Arial"/>
                <a:ea typeface="Arial"/>
                <a:cs typeface="Arial"/>
              </a:rPr>
              <a:t>Employer incentives</a:t>
            </a:r>
          </a:p>
        </p:txBody>
      </p:sp>
      <p:sp>
        <p:nvSpPr>
          <p:cNvPr id="13" name="">
            <a:extLst xmlns:a="http://schemas.openxmlformats.org/drawingml/2006/main">
              <a:ext uri="{FF2B5EF4-FFF2-40B4-BE49-F238E27FC236}">
                <a16:creationId xmlns:a16="http://schemas.microsoft.com/office/drawing/2014/main" id="{B7204570-D5DD-4E5F-AADF-7BC661CD2626}"/>
              </a:ext>
            </a:extLst>
          </p:cNvPr>
          <p:cNvSpPr>
            <a:spLocks xmlns:a="http://schemas.openxmlformats.org/drawingml/2006/main" noGrp="1"/>
          </p:cNvSpPr>
          <p:nvPr/>
        </p:nvSpPr>
        <p:spPr>
          <a:xfrm xmlns:a="http://schemas.openxmlformats.org/drawingml/2006/main">
            <a:off x="5619750" y="4095750"/>
            <a:ext cx="5619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A9B9A2"/>
                </a:solidFill>
                <a:latin typeface="Arial"/>
                <a:ea typeface="Arial"/>
                <a:cs typeface="Arial"/>
              </a:defRPr>
            </a:pPr>
            <a:r>
              <a:rPr sz="1875" b="0">
                <a:solidFill>
                  <a:srgbClr val="A9B9A2"/>
                </a:solidFill>
                <a:latin typeface="Arial"/>
                <a:ea typeface="Arial"/>
                <a:cs typeface="Arial"/>
              </a:rPr>
              <a:t>Support eligible hiring through the existing ETI</a:t>
            </a:r>
          </a:p>
        </p:txBody>
      </p:sp>
      <p:sp>
        <p:nvSpPr>
          <p:cNvPr id="14" name="">
            <a:extLst xmlns:a="http://schemas.openxmlformats.org/drawingml/2006/main">
              <a:ext uri="{FF2B5EF4-FFF2-40B4-BE49-F238E27FC236}">
                <a16:creationId xmlns:a16="http://schemas.microsoft.com/office/drawing/2014/main" id="{C04D5004-036F-4DB7-BB1B-85FD7EAC16AA}"/>
              </a:ext>
            </a:extLst>
          </p:cNvPr>
          <p:cNvSpPr>
            <a:spLocks xmlns:a="http://schemas.openxmlformats.org/drawingml/2006/main" noGrp="1"/>
          </p:cNvSpPr>
          <p:nvPr/>
        </p:nvSpPr>
        <p:spPr>
          <a:xfrm xmlns:a="http://schemas.openxmlformats.org/drawingml/2006/main">
            <a:off x="628650" y="5010150"/>
            <a:ext cx="809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225" b="1">
                <a:solidFill>
                  <a:srgbClr val="C99742"/>
                </a:solidFill>
                <a:latin typeface="Arial"/>
                <a:ea typeface="Arial"/>
                <a:cs typeface="Arial"/>
              </a:defRPr>
            </a:pPr>
            <a:r>
              <a:rPr sz="3225" b="1">
                <a:solidFill>
                  <a:srgbClr val="C99742"/>
                </a:solidFill>
                <a:latin typeface="Arial"/>
                <a:ea typeface="Arial"/>
                <a:cs typeface="Arial"/>
              </a:rPr>
              <a:t>04</a:t>
            </a:r>
          </a:p>
        </p:txBody>
      </p:sp>
      <p:sp>
        <p:nvSpPr>
          <p:cNvPr id="15" name="">
            <a:extLst xmlns:a="http://schemas.openxmlformats.org/drawingml/2006/main">
              <a:ext uri="{FF2B5EF4-FFF2-40B4-BE49-F238E27FC236}">
                <a16:creationId xmlns:a16="http://schemas.microsoft.com/office/drawing/2014/main" id="{194AE5A7-44B3-4D70-B5AA-DC04464164C2}"/>
              </a:ext>
            </a:extLst>
          </p:cNvPr>
          <p:cNvSpPr>
            <a:spLocks xmlns:a="http://schemas.openxmlformats.org/drawingml/2006/main" noGrp="1"/>
          </p:cNvSpPr>
          <p:nvPr/>
        </p:nvSpPr>
        <p:spPr>
          <a:xfrm xmlns:a="http://schemas.openxmlformats.org/drawingml/2006/main">
            <a:off x="1638300" y="5019675"/>
            <a:ext cx="3714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F5F2E9"/>
                </a:solidFill>
                <a:latin typeface="Arial"/>
                <a:ea typeface="Arial"/>
                <a:cs typeface="Arial"/>
              </a:defRPr>
            </a:pPr>
            <a:r>
              <a:rPr sz="2325" b="1">
                <a:solidFill>
                  <a:srgbClr val="F5F2E9"/>
                </a:solidFill>
                <a:latin typeface="Arial"/>
                <a:ea typeface="Arial"/>
                <a:cs typeface="Arial"/>
              </a:rPr>
              <a:t>AgriDual pilot</a:t>
            </a:r>
          </a:p>
        </p:txBody>
      </p:sp>
      <p:sp>
        <p:nvSpPr>
          <p:cNvPr id="16" name="">
            <a:extLst xmlns:a="http://schemas.openxmlformats.org/drawingml/2006/main">
              <a:ext uri="{FF2B5EF4-FFF2-40B4-BE49-F238E27FC236}">
                <a16:creationId xmlns:a16="http://schemas.microsoft.com/office/drawing/2014/main" id="{150DB933-20D8-4DB8-8D17-4F97389A4A5B}"/>
              </a:ext>
            </a:extLst>
          </p:cNvPr>
          <p:cNvSpPr>
            <a:spLocks xmlns:a="http://schemas.openxmlformats.org/drawingml/2006/main" noGrp="1"/>
          </p:cNvSpPr>
          <p:nvPr/>
        </p:nvSpPr>
        <p:spPr>
          <a:xfrm xmlns:a="http://schemas.openxmlformats.org/drawingml/2006/main">
            <a:off x="5619750" y="5057775"/>
            <a:ext cx="56197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75" b="0">
                <a:solidFill>
                  <a:srgbClr val="A9B9A2"/>
                </a:solidFill>
                <a:latin typeface="Arial"/>
                <a:ea typeface="Arial"/>
                <a:cs typeface="Arial"/>
              </a:defRPr>
            </a:pPr>
            <a:r>
              <a:rPr sz="1875" b="0">
                <a:solidFill>
                  <a:srgbClr val="A9B9A2"/>
                </a:solidFill>
                <a:latin typeface="Arial"/>
                <a:ea typeface="Arial"/>
                <a:cs typeface="Arial"/>
              </a:rPr>
              <a:t>A dual qualification with conditional wage support</a:t>
            </a:r>
          </a:p>
        </p:txBody>
      </p:sp>
    </p:spTree>
    <p:extLst>
      <p:ext uri="{BB962C8B-B14F-4D97-AF65-F5344CB8AC3E}">
        <p14:creationId xmlns:p14="http://schemas.microsoft.com/office/powerpoint/2010/main" val="936559296"/>
      </p:ext>
    </p:extLst>
  </p:cSld>
</p:sld>
</file>

<file path=ppt/slides/slide10.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1B7511A-722C-4D25-8C5B-7DA80B245C7F}"/>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POLICY 1</a:t>
            </a:r>
          </a:p>
        </p:txBody>
      </p:sp>
      <p:sp>
        <p:nvSpPr>
          <p:cNvPr id="2" name="">
            <a:extLst xmlns:a="http://schemas.openxmlformats.org/drawingml/2006/main">
              <a:ext uri="{FF2B5EF4-FFF2-40B4-BE49-F238E27FC236}">
                <a16:creationId xmlns:a16="http://schemas.microsoft.com/office/drawing/2014/main" id="{C4624329-41DB-4F10-991B-93CAB70D565E}"/>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AI training within existing institutions</a:t>
            </a:r>
          </a:p>
        </p:txBody>
      </p:sp>
      <p:sp>
        <p:nvSpPr>
          <p:cNvPr id="3" name="">
            <a:extLst xmlns:a="http://schemas.openxmlformats.org/drawingml/2006/main">
              <a:ext uri="{FF2B5EF4-FFF2-40B4-BE49-F238E27FC236}">
                <a16:creationId xmlns:a16="http://schemas.microsoft.com/office/drawing/2014/main" id="{ABDA262C-D8DB-49F9-96B8-43942740AE41}"/>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6109B434-7F49-4136-A52C-AE63CBA5572D}"/>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10</a:t>
            </a:r>
          </a:p>
        </p:txBody>
      </p:sp>
      <p:sp>
        <p:nvSpPr>
          <p:cNvPr id="5" name="">
            <a:extLst xmlns:a="http://schemas.openxmlformats.org/drawingml/2006/main">
              <a:ext uri="{FF2B5EF4-FFF2-40B4-BE49-F238E27FC236}">
                <a16:creationId xmlns:a16="http://schemas.microsoft.com/office/drawing/2014/main" id="{40A4FB07-A69A-44B1-8822-D1B150A510A3}"/>
              </a:ext>
            </a:extLst>
          </p:cNvPr>
          <p:cNvSpPr>
            <a:spLocks xmlns:a="http://schemas.openxmlformats.org/drawingml/2006/main" noGrp="1"/>
          </p:cNvSpPr>
          <p:nvPr/>
        </p:nvSpPr>
        <p:spPr>
          <a:xfrm xmlns:a="http://schemas.openxmlformats.org/drawingml/2006/main">
            <a:off x="666750" y="2247900"/>
            <a:ext cx="102393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775" b="1">
                <a:solidFill>
                  <a:srgbClr val="143E31"/>
                </a:solidFill>
                <a:latin typeface="Arial"/>
                <a:ea typeface="Arial"/>
                <a:cs typeface="Arial"/>
              </a:defRPr>
            </a:pPr>
            <a:r>
              <a:rPr sz="2775" b="1">
                <a:solidFill>
                  <a:srgbClr val="143E31"/>
                </a:solidFill>
                <a:latin typeface="Arial"/>
                <a:ea typeface="Arial"/>
                <a:cs typeface="Arial"/>
              </a:rPr>
              <a:t>Farm knowledge remains essential</a:t>
            </a:r>
          </a:p>
        </p:txBody>
      </p:sp>
      <p:graphicFrame>
        <p:nvGraphicFramePr>
          <p:cNvPr id="12" name=""/>
          <p:cNvGraphicFramePr/>
          <p:nvPr/>
        </p:nvGraphicFramePr>
        <p:xfrm>
          <a:off xmlns:a="http://schemas.openxmlformats.org/drawingml/2006/main" x="666750" y="3219450"/>
          <a:ext xmlns:a="http://schemas.openxmlformats.org/drawingml/2006/main" cx="10810875" cy="2743200"/>
        </p:xfrm>
        <a:graphic xmlns:a="http://schemas.openxmlformats.org/drawingml/2006/main">
          <a:graphicData uri="http://schemas.openxmlformats.org/drawingml/2006/table">
            <a:tbl>
              <a:tblPr/>
              <a:tblGrid>
                <a:gridCol w="4000500"/>
                <a:gridCol w="6810375"/>
              </a:tblGrid>
              <a:tr h="548640">
                <a:tc>
                  <a:txBody>
                    <a:bodyPr/>
                    <a:lstStyle/>
                    <a:p>
                      <a:r>
                        <a:rPr sz="1575" b="1">
                          <a:solidFill>
                            <a:srgbClr val="F5F2E9"/>
                          </a:solidFill>
                          <a:latin typeface="Arial"/>
                          <a:ea typeface="Arial"/>
                          <a:cs typeface="Arial"/>
                        </a:rPr>
                        <a:t>Teaching focus</a:t>
                      </a:r>
                    </a:p>
                  </a:txBody>
                  <a:tcPr marL="91440" marR="91440" marT="45720" marB="45720">
                    <a:solidFill>
                      <a:srgbClr val="143E31"/>
                    </a:solidFill>
                  </a:tcPr>
                </a:tc>
                <a:tc>
                  <a:txBody>
                    <a:bodyPr/>
                    <a:lstStyle/>
                    <a:p>
                      <a:r>
                        <a:rPr sz="1575" b="1">
                          <a:solidFill>
                            <a:srgbClr val="F5F2E9"/>
                          </a:solidFill>
                          <a:latin typeface="Arial"/>
                          <a:ea typeface="Arial"/>
                          <a:cs typeface="Arial"/>
                        </a:rPr>
                        <a:t>Practical assessment</a:t>
                      </a:r>
                    </a:p>
                  </a:txBody>
                  <a:tcPr marL="91440" marR="91440" marT="45720" marB="45720">
                    <a:solidFill>
                      <a:srgbClr val="143E31"/>
                    </a:solidFill>
                  </a:tcPr>
                </a:tc>
              </a:tr>
              <a:tr h="548640">
                <a:tc>
                  <a:txBody>
                    <a:bodyPr/>
                    <a:lstStyle/>
                    <a:p>
                      <a:r>
                        <a:rPr sz="1800" b="0">
                          <a:solidFill>
                            <a:srgbClr val="192D24"/>
                          </a:solidFill>
                          <a:latin typeface="Arial"/>
                          <a:ea typeface="Arial"/>
                          <a:cs typeface="Arial"/>
                        </a:rPr>
                        <a:t>Sensors and farm data</a:t>
                      </a:r>
                    </a:p>
                  </a:txBody>
                  <a:tcPr marL="91440" marR="91440" marT="45720" marB="45720">
                    <a:solidFill>
                      <a:srgbClr val="F5F2E9"/>
                    </a:solidFill>
                  </a:tcPr>
                </a:tc>
                <a:tc>
                  <a:txBody>
                    <a:bodyPr/>
                    <a:lstStyle/>
                    <a:p>
                      <a:r>
                        <a:rPr sz="1800" b="0">
                          <a:solidFill>
                            <a:srgbClr val="192D24"/>
                          </a:solidFill>
                          <a:latin typeface="Arial"/>
                          <a:ea typeface="Arial"/>
                          <a:cs typeface="Arial"/>
                        </a:rPr>
                        <a:t>Check a reading against conditions in the field</a:t>
                      </a:r>
                    </a:p>
                  </a:txBody>
                  <a:tcPr marL="91440" marR="91440" marT="45720" marB="45720">
                    <a:solidFill>
                      <a:srgbClr val="F5F2E9"/>
                    </a:solidFill>
                  </a:tcPr>
                </a:tc>
              </a:tr>
              <a:tr h="548640">
                <a:tc>
                  <a:txBody>
                    <a:bodyPr/>
                    <a:lstStyle/>
                    <a:p>
                      <a:r>
                        <a:rPr sz="1800" b="0">
                          <a:solidFill>
                            <a:srgbClr val="192D24"/>
                          </a:solidFill>
                          <a:latin typeface="Arial"/>
                          <a:ea typeface="Arial"/>
                          <a:cs typeface="Arial"/>
                        </a:rPr>
                        <a:t>AI recommendations</a:t>
                      </a:r>
                    </a:p>
                  </a:txBody>
                  <a:tcPr marL="91440" marR="91440" marT="45720" marB="45720">
                    <a:solidFill>
                      <a:srgbClr val="F5F2E9"/>
                    </a:solidFill>
                  </a:tcPr>
                </a:tc>
                <a:tc>
                  <a:txBody>
                    <a:bodyPr/>
                    <a:lstStyle/>
                    <a:p>
                      <a:r>
                        <a:rPr sz="1800" b="0">
                          <a:solidFill>
                            <a:srgbClr val="192D24"/>
                          </a:solidFill>
                          <a:latin typeface="Arial"/>
                          <a:ea typeface="Arial"/>
                          <a:cs typeface="Arial"/>
                        </a:rPr>
                        <a:t>Explain uncertainty and justify a farming decision</a:t>
                      </a:r>
                    </a:p>
                  </a:txBody>
                  <a:tcPr marL="91440" marR="91440" marT="45720" marB="45720">
                    <a:solidFill>
                      <a:srgbClr val="F5F2E9"/>
                    </a:solidFill>
                  </a:tcPr>
                </a:tc>
              </a:tr>
              <a:tr h="548640">
                <a:tc>
                  <a:txBody>
                    <a:bodyPr/>
                    <a:lstStyle/>
                    <a:p>
                      <a:r>
                        <a:rPr sz="1800" b="0">
                          <a:solidFill>
                            <a:srgbClr val="192D24"/>
                          </a:solidFill>
                          <a:latin typeface="Arial"/>
                          <a:ea typeface="Arial"/>
                          <a:cs typeface="Arial"/>
                        </a:rPr>
                        <a:t>Precision equipment</a:t>
                      </a:r>
                    </a:p>
                  </a:txBody>
                  <a:tcPr marL="91440" marR="91440" marT="45720" marB="45720">
                    <a:solidFill>
                      <a:srgbClr val="F5F2E9"/>
                    </a:solidFill>
                  </a:tcPr>
                </a:tc>
                <a:tc>
                  <a:txBody>
                    <a:bodyPr/>
                    <a:lstStyle/>
                    <a:p>
                      <a:r>
                        <a:rPr sz="1800" b="0">
                          <a:solidFill>
                            <a:srgbClr val="192D24"/>
                          </a:solidFill>
                          <a:latin typeface="Arial"/>
                          <a:ea typeface="Arial"/>
                          <a:cs typeface="Arial"/>
                        </a:rPr>
                        <a:t>Calibrate, maintain and troubleshoot equipment</a:t>
                      </a:r>
                    </a:p>
                  </a:txBody>
                  <a:tcPr marL="91440" marR="91440" marT="45720" marB="45720">
                    <a:solidFill>
                      <a:srgbClr val="F5F2E9"/>
                    </a:solidFill>
                  </a:tcPr>
                </a:tc>
              </a:tr>
              <a:tr h="548640">
                <a:tc>
                  <a:txBody>
                    <a:bodyPr/>
                    <a:lstStyle/>
                    <a:p>
                      <a:r>
                        <a:rPr sz="1800" b="0">
                          <a:solidFill>
                            <a:srgbClr val="192D24"/>
                          </a:solidFill>
                          <a:latin typeface="Arial"/>
                          <a:ea typeface="Arial"/>
                          <a:cs typeface="Arial"/>
                        </a:rPr>
                        <a:t>Responsible use</a:t>
                      </a:r>
                    </a:p>
                  </a:txBody>
                  <a:tcPr marL="91440" marR="91440" marT="45720" marB="45720">
                    <a:solidFill>
                      <a:srgbClr val="F5F2E9"/>
                    </a:solidFill>
                  </a:tcPr>
                </a:tc>
                <a:tc>
                  <a:txBody>
                    <a:bodyPr/>
                    <a:lstStyle/>
                    <a:p>
                      <a:r>
                        <a:rPr sz="1800" b="0">
                          <a:solidFill>
                            <a:srgbClr val="192D24"/>
                          </a:solidFill>
                          <a:latin typeface="Arial"/>
                          <a:ea typeface="Arial"/>
                          <a:cs typeface="Arial"/>
                        </a:rPr>
                        <a:t>Protect data and recognise unreliable outputs</a:t>
                      </a:r>
                    </a:p>
                  </a:txBody>
                  <a:tcPr marL="91440" marR="91440" marT="45720" marB="45720">
                    <a:solidFill>
                      <a:srgbClr val="F5F2E9"/>
                    </a:solidFill>
                  </a:tcPr>
                </a:tc>
              </a:tr>
            </a:tbl>
          </a:graphicData>
        </a:graphic>
      </p:graphicFrame>
    </p:spTree>
    <p:extLst>
      <p:ext uri="{BB962C8B-B14F-4D97-AF65-F5344CB8AC3E}">
        <p14:creationId xmlns:p14="http://schemas.microsoft.com/office/powerpoint/2010/main" val="1923606367"/>
      </p:ext>
    </p:extLst>
  </p:cSld>
</p:sld>
</file>

<file path=ppt/slides/slide11.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BD04272-9970-4461-A11D-5A923B9E53C6}"/>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POLICY 2 / PRACTICAL TRAINING DURING STUDY</a:t>
            </a:r>
          </a:p>
        </p:txBody>
      </p:sp>
      <p:sp>
        <p:nvSpPr>
          <p:cNvPr id="2" name="">
            <a:extLst xmlns:a="http://schemas.openxmlformats.org/drawingml/2006/main">
              <a:ext uri="{FF2B5EF4-FFF2-40B4-BE49-F238E27FC236}">
                <a16:creationId xmlns:a16="http://schemas.microsoft.com/office/drawing/2014/main" id="{03C8C978-EC33-43AB-9A9B-7E91BAD5EAF6}"/>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Experience before graduation</a:t>
            </a:r>
          </a:p>
        </p:txBody>
      </p:sp>
      <p:sp>
        <p:nvSpPr>
          <p:cNvPr id="3" name="">
            <a:extLst xmlns:a="http://schemas.openxmlformats.org/drawingml/2006/main">
              <a:ext uri="{FF2B5EF4-FFF2-40B4-BE49-F238E27FC236}">
                <a16:creationId xmlns:a16="http://schemas.microsoft.com/office/drawing/2014/main" id="{CF3137F0-D256-4710-8D67-6236DFC44674}"/>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D539120B-82E7-4E07-82FE-C7EF8A451958}"/>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11</a:t>
            </a:r>
          </a:p>
        </p:txBody>
      </p:sp>
      <p:sp>
        <p:nvSpPr>
          <p:cNvPr id="5" name="">
            <a:extLst xmlns:a="http://schemas.openxmlformats.org/drawingml/2006/main">
              <a:ext uri="{FF2B5EF4-FFF2-40B4-BE49-F238E27FC236}">
                <a16:creationId xmlns:a16="http://schemas.microsoft.com/office/drawing/2014/main" id="{9EE36D20-73B7-4513-B4A1-2212C1669C9B}"/>
              </a:ext>
            </a:extLst>
          </p:cNvPr>
          <p:cNvSpPr>
            <a:spLocks xmlns:a="http://schemas.openxmlformats.org/drawingml/2006/main" noGrp="1"/>
          </p:cNvSpPr>
          <p:nvPr/>
        </p:nvSpPr>
        <p:spPr>
          <a:xfrm xmlns:a="http://schemas.openxmlformats.org/drawingml/2006/main">
            <a:off x="666750" y="2114550"/>
            <a:ext cx="4762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200" b="1">
                <a:solidFill>
                  <a:srgbClr val="143E31"/>
                </a:solidFill>
                <a:latin typeface="Arial"/>
                <a:ea typeface="Arial"/>
                <a:cs typeface="Arial"/>
              </a:defRPr>
            </a:pPr>
            <a:r>
              <a:rPr sz="4200" b="1">
                <a:solidFill>
                  <a:srgbClr val="143E31"/>
                </a:solidFill>
                <a:latin typeface="Arial"/>
                <a:ea typeface="Arial"/>
                <a:cs typeface="Arial"/>
              </a:rPr>
              <a:t>3–4 weeks</a:t>
            </a:r>
          </a:p>
        </p:txBody>
      </p:sp>
      <p:sp>
        <p:nvSpPr>
          <p:cNvPr id="6" name="">
            <a:extLst xmlns:a="http://schemas.openxmlformats.org/drawingml/2006/main">
              <a:ext uri="{FF2B5EF4-FFF2-40B4-BE49-F238E27FC236}">
                <a16:creationId xmlns:a16="http://schemas.microsoft.com/office/drawing/2014/main" id="{329921A2-706A-4E8C-9EB9-FEE19A90BE4A}"/>
              </a:ext>
            </a:extLst>
          </p:cNvPr>
          <p:cNvSpPr>
            <a:spLocks xmlns:a="http://schemas.openxmlformats.org/drawingml/2006/main" noGrp="1"/>
          </p:cNvSpPr>
          <p:nvPr/>
        </p:nvSpPr>
        <p:spPr>
          <a:xfrm xmlns:a="http://schemas.openxmlformats.org/drawingml/2006/main">
            <a:off x="704850" y="2924175"/>
            <a:ext cx="476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Theory and preparation</a:t>
            </a:r>
          </a:p>
        </p:txBody>
      </p:sp>
      <p:sp>
        <p:nvSpPr>
          <p:cNvPr id="7" name="">
            <a:extLst xmlns:a="http://schemas.openxmlformats.org/drawingml/2006/main">
              <a:ext uri="{FF2B5EF4-FFF2-40B4-BE49-F238E27FC236}">
                <a16:creationId xmlns:a16="http://schemas.microsoft.com/office/drawing/2014/main" id="{B9FD4C07-6458-42F7-A64C-97575B43502A}"/>
              </a:ext>
            </a:extLst>
          </p:cNvPr>
          <p:cNvSpPr>
            <a:spLocks xmlns:a="http://schemas.openxmlformats.org/drawingml/2006/main" noGrp="1"/>
          </p:cNvSpPr>
          <p:nvPr/>
        </p:nvSpPr>
        <p:spPr>
          <a:xfrm xmlns:a="http://schemas.openxmlformats.org/drawingml/2006/main">
            <a:off x="666750" y="3867150"/>
            <a:ext cx="4762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200" b="1">
                <a:solidFill>
                  <a:srgbClr val="AA5B3C"/>
                </a:solidFill>
                <a:latin typeface="Arial"/>
                <a:ea typeface="Arial"/>
                <a:cs typeface="Arial"/>
              </a:defRPr>
            </a:pPr>
            <a:r>
              <a:rPr sz="4200" b="1">
                <a:solidFill>
                  <a:srgbClr val="AA5B3C"/>
                </a:solidFill>
                <a:latin typeface="Arial"/>
                <a:ea typeface="Arial"/>
                <a:cs typeface="Arial"/>
              </a:rPr>
              <a:t>1–2 weeks</a:t>
            </a:r>
          </a:p>
        </p:txBody>
      </p:sp>
      <p:sp>
        <p:nvSpPr>
          <p:cNvPr id="8" name="">
            <a:extLst xmlns:a="http://schemas.openxmlformats.org/drawingml/2006/main">
              <a:ext uri="{FF2B5EF4-FFF2-40B4-BE49-F238E27FC236}">
                <a16:creationId xmlns:a16="http://schemas.microsoft.com/office/drawing/2014/main" id="{D6705CBB-9AEA-4773-A67A-75B8DBC5C469}"/>
              </a:ext>
            </a:extLst>
          </p:cNvPr>
          <p:cNvSpPr>
            <a:spLocks xmlns:a="http://schemas.openxmlformats.org/drawingml/2006/main" noGrp="1"/>
          </p:cNvSpPr>
          <p:nvPr/>
        </p:nvSpPr>
        <p:spPr>
          <a:xfrm xmlns:a="http://schemas.openxmlformats.org/drawingml/2006/main">
            <a:off x="704850" y="4695825"/>
            <a:ext cx="4667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Supervised workplace learning</a:t>
            </a:r>
          </a:p>
        </p:txBody>
      </p:sp>
      <p:sp>
        <p:nvSpPr>
          <p:cNvPr id="9" name="">
            <a:extLst xmlns:a="http://schemas.openxmlformats.org/drawingml/2006/main">
              <a:ext uri="{FF2B5EF4-FFF2-40B4-BE49-F238E27FC236}">
                <a16:creationId xmlns:a16="http://schemas.microsoft.com/office/drawing/2014/main" id="{4BBBF0DE-2ED7-4DC1-8B9E-855167DE6D7E}"/>
              </a:ext>
            </a:extLst>
          </p:cNvPr>
          <p:cNvSpPr>
            <a:spLocks xmlns:a="http://schemas.openxmlformats.org/drawingml/2006/main" noGrp="1"/>
          </p:cNvSpPr>
          <p:nvPr/>
        </p:nvSpPr>
        <p:spPr>
          <a:xfrm xmlns:a="http://schemas.openxmlformats.org/drawingml/2006/main">
            <a:off x="704850" y="562927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250" b="1">
                <a:solidFill>
                  <a:srgbClr val="143E31"/>
                </a:solidFill>
                <a:latin typeface="Arial"/>
                <a:ea typeface="Arial"/>
                <a:cs typeface="Arial"/>
              </a:defRPr>
            </a:pPr>
            <a:r>
              <a:rPr sz="2250" b="1">
                <a:solidFill>
                  <a:srgbClr val="143E31"/>
                </a:solidFill>
                <a:latin typeface="Arial"/>
                <a:ea typeface="Arial"/>
                <a:cs typeface="Arial"/>
              </a:rPr>
              <a:t>A supervisor. Assessed tasks. Support to attend.</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4bf6e63963442c6"/>
          <a:srcRect xmlns:a="http://schemas.openxmlformats.org/drawingml/2006/main" l="0" t="4735" r="0" b="4735"/>
          <a:stretch xmlns:a="http://schemas.openxmlformats.org/drawingml/2006/main">
            <a:fillRect l="0" t="0" r="0" b="0"/>
          </a:stretch>
        </p:blipFill>
        <p:spPr>
          <a:xfrm xmlns:a="http://schemas.openxmlformats.org/drawingml/2006/main">
            <a:off x="6191250" y="2095500"/>
            <a:ext cx="5381625" cy="3248025"/>
          </a:xfrm>
          <a:prstGeom xmlns:a="http://schemas.openxmlformats.org/drawingml/2006/main" prst="rect">
            <a:avLst/>
          </a:prstGeom>
        </p:spPr>
      </p:pic>
    </p:spTree>
    <p:extLst>
      <p:ext uri="{BB962C8B-B14F-4D97-AF65-F5344CB8AC3E}">
        <p14:creationId xmlns:p14="http://schemas.microsoft.com/office/powerpoint/2010/main" val="41523598"/>
      </p:ext>
    </p:extLst>
  </p:cSld>
</p:sld>
</file>

<file path=ppt/slides/slide12.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6E1FB6E-249C-4585-9B13-6613C0FC9235}"/>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POLICY 3 / HIRING INCENTIVES</a:t>
            </a:r>
          </a:p>
        </p:txBody>
      </p:sp>
      <p:sp>
        <p:nvSpPr>
          <p:cNvPr id="2" name="">
            <a:extLst xmlns:a="http://schemas.openxmlformats.org/drawingml/2006/main">
              <a:ext uri="{FF2B5EF4-FFF2-40B4-BE49-F238E27FC236}">
                <a16:creationId xmlns:a16="http://schemas.microsoft.com/office/drawing/2014/main" id="{C824AED8-4E13-4DC7-A5C0-BA81A73AF4FF}"/>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Employer support through the existing ETI</a:t>
            </a:r>
          </a:p>
        </p:txBody>
      </p:sp>
      <p:sp>
        <p:nvSpPr>
          <p:cNvPr id="3" name="">
            <a:extLst xmlns:a="http://schemas.openxmlformats.org/drawingml/2006/main">
              <a:ext uri="{FF2B5EF4-FFF2-40B4-BE49-F238E27FC236}">
                <a16:creationId xmlns:a16="http://schemas.microsoft.com/office/drawing/2014/main" id="{6C178904-C75F-4FE1-BAE0-EA097F65AFB7}"/>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ETI reduces PAYE liability. It is an existing incentive, not a VAT reduction. Eligibility rules apply.</a:t>
            </a:r>
          </a:p>
        </p:txBody>
      </p:sp>
      <p:sp>
        <p:nvSpPr>
          <p:cNvPr id="4" name="">
            <a:extLst xmlns:a="http://schemas.openxmlformats.org/drawingml/2006/main">
              <a:ext uri="{FF2B5EF4-FFF2-40B4-BE49-F238E27FC236}">
                <a16:creationId xmlns:a16="http://schemas.microsoft.com/office/drawing/2014/main" id="{6D0941C0-CAFE-42A4-8BBE-F661511CEE22}"/>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12</a:t>
            </a:r>
          </a:p>
        </p:txBody>
      </p:sp>
      <p:sp>
        <p:nvSpPr>
          <p:cNvPr id="5" name="">
            <a:extLst xmlns:a="http://schemas.openxmlformats.org/drawingml/2006/main">
              <a:ext uri="{FF2B5EF4-FFF2-40B4-BE49-F238E27FC236}">
                <a16:creationId xmlns:a16="http://schemas.microsoft.com/office/drawing/2014/main" id="{E31A2FF2-DD52-491A-ADA1-72717A43076F}"/>
              </a:ext>
            </a:extLst>
          </p:cNvPr>
          <p:cNvSpPr>
            <a:spLocks xmlns:a="http://schemas.openxmlformats.org/drawingml/2006/main" noGrp="1"/>
          </p:cNvSpPr>
          <p:nvPr/>
        </p:nvSpPr>
        <p:spPr>
          <a:xfrm xmlns:a="http://schemas.openxmlformats.org/drawingml/2006/main">
            <a:off x="676275" y="2266950"/>
            <a:ext cx="10382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143E31"/>
                </a:solidFill>
                <a:latin typeface="Arial"/>
                <a:ea typeface="Arial"/>
                <a:cs typeface="Arial"/>
              </a:defRPr>
            </a:pPr>
            <a:r>
              <a:rPr sz="2850" b="1">
                <a:solidFill>
                  <a:srgbClr val="143E31"/>
                </a:solidFill>
                <a:latin typeface="Arial"/>
                <a:ea typeface="Arial"/>
                <a:cs typeface="Arial"/>
              </a:rPr>
              <a:t>Lower the cost of an eligible first hire</a:t>
            </a:r>
          </a:p>
        </p:txBody>
      </p:sp>
      <p:sp>
        <p:nvSpPr>
          <p:cNvPr id="6" name="">
            <a:extLst xmlns:a="http://schemas.openxmlformats.org/drawingml/2006/main">
              <a:ext uri="{FF2B5EF4-FFF2-40B4-BE49-F238E27FC236}">
                <a16:creationId xmlns:a16="http://schemas.microsoft.com/office/drawing/2014/main" id="{92E8D181-96E5-491E-86E3-9A1233C95CAD}"/>
              </a:ext>
            </a:extLst>
          </p:cNvPr>
          <p:cNvSpPr>
            <a:spLocks xmlns:a="http://schemas.openxmlformats.org/drawingml/2006/main" noGrp="1"/>
          </p:cNvSpPr>
          <p:nvPr/>
        </p:nvSpPr>
        <p:spPr>
          <a:xfrm xmlns:a="http://schemas.openxmlformats.org/drawingml/2006/main">
            <a:off x="676275" y="3486150"/>
            <a:ext cx="4667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Existing mechanism</a:t>
            </a:r>
          </a:p>
        </p:txBody>
      </p:sp>
      <p:sp>
        <p:nvSpPr>
          <p:cNvPr id="7" name="">
            <a:extLst xmlns:a="http://schemas.openxmlformats.org/drawingml/2006/main">
              <a:ext uri="{FF2B5EF4-FFF2-40B4-BE49-F238E27FC236}">
                <a16:creationId xmlns:a16="http://schemas.microsoft.com/office/drawing/2014/main" id="{34D34F62-7B3B-4CB2-A92A-88C70448DC3C}"/>
              </a:ext>
            </a:extLst>
          </p:cNvPr>
          <p:cNvSpPr>
            <a:spLocks xmlns:a="http://schemas.openxmlformats.org/drawingml/2006/main" noGrp="1"/>
          </p:cNvSpPr>
          <p:nvPr/>
        </p:nvSpPr>
        <p:spPr>
          <a:xfrm xmlns:a="http://schemas.openxmlformats.org/drawingml/2006/main">
            <a:off x="676275" y="4191000"/>
            <a:ext cx="466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Qualifying employers reduce their PAYE liability.</a:t>
            </a:r>
          </a:p>
        </p:txBody>
      </p:sp>
      <p:sp>
        <p:nvSpPr>
          <p:cNvPr id="8" name="">
            <a:extLst xmlns:a="http://schemas.openxmlformats.org/drawingml/2006/main">
              <a:ext uri="{FF2B5EF4-FFF2-40B4-BE49-F238E27FC236}">
                <a16:creationId xmlns:a16="http://schemas.microsoft.com/office/drawing/2014/main" id="{8323E21B-762C-4E2A-928D-85FC3DEED32D}"/>
              </a:ext>
            </a:extLst>
          </p:cNvPr>
          <p:cNvSpPr>
            <a:spLocks xmlns:a="http://schemas.openxmlformats.org/drawingml/2006/main" noGrp="1"/>
          </p:cNvSpPr>
          <p:nvPr/>
        </p:nvSpPr>
        <p:spPr>
          <a:xfrm xmlns:a="http://schemas.openxmlformats.org/drawingml/2006/main">
            <a:off x="6657975" y="3486150"/>
            <a:ext cx="4667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Our proposed emphasis</a:t>
            </a:r>
          </a:p>
        </p:txBody>
      </p:sp>
      <p:sp>
        <p:nvSpPr>
          <p:cNvPr id="9" name="">
            <a:extLst xmlns:a="http://schemas.openxmlformats.org/drawingml/2006/main">
              <a:ext uri="{FF2B5EF4-FFF2-40B4-BE49-F238E27FC236}">
                <a16:creationId xmlns:a16="http://schemas.microsoft.com/office/drawing/2014/main" id="{54A883C3-B6C0-4188-AD3B-F2DF17CA64AE}"/>
              </a:ext>
            </a:extLst>
          </p:cNvPr>
          <p:cNvSpPr>
            <a:spLocks xmlns:a="http://schemas.openxmlformats.org/drawingml/2006/main" noGrp="1"/>
          </p:cNvSpPr>
          <p:nvPr/>
        </p:nvSpPr>
        <p:spPr>
          <a:xfrm xmlns:a="http://schemas.openxmlformats.org/drawingml/2006/main">
            <a:off x="6657975" y="4191000"/>
            <a:ext cx="4667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Link agricultural hiring support to training quality and retention.</a:t>
            </a:r>
          </a:p>
        </p:txBody>
      </p:sp>
      <p:sp>
        <p:nvSpPr>
          <p:cNvPr id="10" name="">
            <a:extLst xmlns:a="http://schemas.openxmlformats.org/drawingml/2006/main">
              <a:ext uri="{FF2B5EF4-FFF2-40B4-BE49-F238E27FC236}">
                <a16:creationId xmlns:a16="http://schemas.microsoft.com/office/drawing/2014/main" id="{2B940014-E216-4501-B473-2B3D600E7EBA}"/>
              </a:ext>
            </a:extLst>
          </p:cNvPr>
          <p:cNvSpPr>
            <a:spLocks xmlns:a="http://schemas.openxmlformats.org/drawingml/2006/main" noGrp="1"/>
          </p:cNvSpPr>
          <p:nvPr/>
        </p:nvSpPr>
        <p:spPr>
          <a:xfrm xmlns:a="http://schemas.openxmlformats.org/drawingml/2006/main">
            <a:off x="723900" y="5724525"/>
            <a:ext cx="10382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Employee wages remain protected.</a:t>
            </a:r>
          </a:p>
        </p:txBody>
      </p:sp>
    </p:spTree>
    <p:extLst>
      <p:ext uri="{BB962C8B-B14F-4D97-AF65-F5344CB8AC3E}">
        <p14:creationId xmlns:p14="http://schemas.microsoft.com/office/powerpoint/2010/main" val="1185925740"/>
      </p:ext>
    </p:extLst>
  </p:cSld>
</p:sld>
</file>

<file path=ppt/slides/slide13.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42D33A4-5518-48FA-A50B-5C34A94F73C8}"/>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A9B9A2"/>
                </a:solidFill>
                <a:latin typeface="Arial"/>
                <a:ea typeface="Arial"/>
                <a:cs typeface="Arial"/>
              </a:defRPr>
            </a:pPr>
            <a:r>
              <a:rPr sz="1125" b="1">
                <a:solidFill>
                  <a:srgbClr val="A9B9A2"/>
                </a:solidFill>
                <a:latin typeface="Arial"/>
                <a:ea typeface="Arial"/>
                <a:cs typeface="Arial"/>
              </a:rPr>
              <a:t>POLICY 4 / PROPOSED PILOT</a:t>
            </a:r>
          </a:p>
        </p:txBody>
      </p:sp>
      <p:sp>
        <p:nvSpPr>
          <p:cNvPr id="2" name="">
            <a:extLst xmlns:a="http://schemas.openxmlformats.org/drawingml/2006/main">
              <a:ext uri="{FF2B5EF4-FFF2-40B4-BE49-F238E27FC236}">
                <a16:creationId xmlns:a16="http://schemas.microsoft.com/office/drawing/2014/main" id="{7C0430CD-C055-4ECF-B39C-02CAFD6FCA62}"/>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AgriDual combines study with a paid placement</a:t>
            </a:r>
          </a:p>
        </p:txBody>
      </p:sp>
      <p:sp>
        <p:nvSpPr>
          <p:cNvPr id="3" name="">
            <a:extLst xmlns:a="http://schemas.openxmlformats.org/drawingml/2006/main">
              <a:ext uri="{FF2B5EF4-FFF2-40B4-BE49-F238E27FC236}">
                <a16:creationId xmlns:a16="http://schemas.microsoft.com/office/drawing/2014/main" id="{49A8AB77-A8EF-4D39-916C-FD5B40A7524A}"/>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4657DFB7-DF04-4CDF-B113-6AF1EB42D2F4}"/>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13</a:t>
            </a:r>
          </a:p>
        </p:txBody>
      </p:sp>
      <p:sp>
        <p:nvSpPr>
          <p:cNvPr id="5" name="">
            <a:extLst xmlns:a="http://schemas.openxmlformats.org/drawingml/2006/main">
              <a:ext uri="{FF2B5EF4-FFF2-40B4-BE49-F238E27FC236}">
                <a16:creationId xmlns:a16="http://schemas.microsoft.com/office/drawing/2014/main" id="{96E0CDCD-3B3A-4DB3-8182-2BD964C042D2}"/>
              </a:ext>
            </a:extLst>
          </p:cNvPr>
          <p:cNvSpPr>
            <a:spLocks xmlns:a="http://schemas.openxmlformats.org/drawingml/2006/main" noGrp="1"/>
          </p:cNvSpPr>
          <p:nvPr/>
        </p:nvSpPr>
        <p:spPr>
          <a:xfrm xmlns:a="http://schemas.openxmlformats.org/drawingml/2006/main">
            <a:off x="628650" y="2200275"/>
            <a:ext cx="5238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7125" b="1">
                <a:solidFill>
                  <a:srgbClr val="F5F2E9"/>
                </a:solidFill>
                <a:latin typeface="Arial"/>
                <a:ea typeface="Arial"/>
                <a:cs typeface="Arial"/>
              </a:defRPr>
            </a:pPr>
            <a:r>
              <a:rPr sz="7125" b="1">
                <a:solidFill>
                  <a:srgbClr val="F5F2E9"/>
                </a:solidFill>
                <a:latin typeface="Arial"/>
                <a:ea typeface="Arial"/>
                <a:cs typeface="Arial"/>
              </a:rPr>
              <a:t>3 years</a:t>
            </a:r>
          </a:p>
        </p:txBody>
      </p:sp>
      <p:sp>
        <p:nvSpPr>
          <p:cNvPr id="6" name="">
            <a:extLst xmlns:a="http://schemas.openxmlformats.org/drawingml/2006/main">
              <a:ext uri="{FF2B5EF4-FFF2-40B4-BE49-F238E27FC236}">
                <a16:creationId xmlns:a16="http://schemas.microsoft.com/office/drawing/2014/main" id="{BC9B5D9D-3537-42DB-8BE0-DDA044A33344}"/>
              </a:ext>
            </a:extLst>
          </p:cNvPr>
          <p:cNvSpPr>
            <a:spLocks xmlns:a="http://schemas.openxmlformats.org/drawingml/2006/main" noGrp="1"/>
          </p:cNvSpPr>
          <p:nvPr/>
        </p:nvSpPr>
        <p:spPr>
          <a:xfrm xmlns:a="http://schemas.openxmlformats.org/drawingml/2006/main">
            <a:off x="695325" y="3609975"/>
            <a:ext cx="5048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9B9A2"/>
                </a:solidFill>
                <a:latin typeface="Arial"/>
                <a:ea typeface="Arial"/>
                <a:cs typeface="Arial"/>
              </a:defRPr>
            </a:pPr>
            <a:r>
              <a:rPr sz="2475" b="0">
                <a:solidFill>
                  <a:srgbClr val="A9B9A2"/>
                </a:solidFill>
                <a:latin typeface="Arial"/>
                <a:ea typeface="Arial"/>
                <a:cs typeface="Arial"/>
              </a:rPr>
              <a:t>A proposed dual qualification</a:t>
            </a:r>
          </a:p>
        </p:txBody>
      </p:sp>
      <p:sp>
        <p:nvSpPr>
          <p:cNvPr id="7" name="">
            <a:extLst xmlns:a="http://schemas.openxmlformats.org/drawingml/2006/main">
              <a:ext uri="{FF2B5EF4-FFF2-40B4-BE49-F238E27FC236}">
                <a16:creationId xmlns:a16="http://schemas.microsoft.com/office/drawing/2014/main" id="{9F6B127F-D3AD-4181-8369-688B970326A4}"/>
              </a:ext>
            </a:extLst>
          </p:cNvPr>
          <p:cNvSpPr>
            <a:spLocks xmlns:a="http://schemas.openxmlformats.org/drawingml/2006/main" noGrp="1"/>
          </p:cNvSpPr>
          <p:nvPr/>
        </p:nvSpPr>
        <p:spPr>
          <a:xfrm xmlns:a="http://schemas.openxmlformats.org/drawingml/2006/main">
            <a:off x="6677025" y="2371725"/>
            <a:ext cx="48577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900" b="1">
                <a:solidFill>
                  <a:srgbClr val="C99742"/>
                </a:solidFill>
                <a:latin typeface="Arial"/>
                <a:ea typeface="Arial"/>
                <a:cs typeface="Arial"/>
              </a:defRPr>
            </a:pPr>
            <a:r>
              <a:rPr sz="3900" b="1">
                <a:solidFill>
                  <a:srgbClr val="C99742"/>
                </a:solidFill>
                <a:latin typeface="Arial"/>
                <a:ea typeface="Arial"/>
                <a:cs typeface="Arial"/>
              </a:rPr>
              <a:t>6–12 months</a:t>
            </a:r>
          </a:p>
        </p:txBody>
      </p:sp>
      <p:sp>
        <p:nvSpPr>
          <p:cNvPr id="8" name="">
            <a:extLst xmlns:a="http://schemas.openxmlformats.org/drawingml/2006/main">
              <a:ext uri="{FF2B5EF4-FFF2-40B4-BE49-F238E27FC236}">
                <a16:creationId xmlns:a16="http://schemas.microsoft.com/office/drawing/2014/main" id="{C4F5E211-B289-4716-A982-D2D6EDA6F5B9}"/>
              </a:ext>
            </a:extLst>
          </p:cNvPr>
          <p:cNvSpPr>
            <a:spLocks xmlns:a="http://schemas.openxmlformats.org/drawingml/2006/main" noGrp="1"/>
          </p:cNvSpPr>
          <p:nvPr/>
        </p:nvSpPr>
        <p:spPr>
          <a:xfrm xmlns:a="http://schemas.openxmlformats.org/drawingml/2006/main">
            <a:off x="6715125" y="3562350"/>
            <a:ext cx="4667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F5F2E9"/>
                </a:solidFill>
                <a:latin typeface="Arial"/>
                <a:ea typeface="Arial"/>
                <a:cs typeface="Arial"/>
              </a:defRPr>
            </a:pPr>
            <a:r>
              <a:rPr sz="2325" b="0">
                <a:solidFill>
                  <a:srgbClr val="F5F2E9"/>
                </a:solidFill>
                <a:latin typeface="Arial"/>
                <a:ea typeface="Arial"/>
                <a:cs typeface="Arial"/>
              </a:rPr>
              <a:t>Paid placement in the final year</a:t>
            </a:r>
          </a:p>
        </p:txBody>
      </p:sp>
      <p:sp>
        <p:nvSpPr>
          <p:cNvPr id="9" name="">
            <a:extLst xmlns:a="http://schemas.openxmlformats.org/drawingml/2006/main">
              <a:ext uri="{FF2B5EF4-FFF2-40B4-BE49-F238E27FC236}">
                <a16:creationId xmlns:a16="http://schemas.microsoft.com/office/drawing/2014/main" id="{EAB1D6BB-87A8-4211-8B8B-4705E7846793}"/>
              </a:ext>
            </a:extLst>
          </p:cNvPr>
          <p:cNvSpPr>
            <a:spLocks xmlns:a="http://schemas.openxmlformats.org/drawingml/2006/main" noGrp="1"/>
          </p:cNvSpPr>
          <p:nvPr/>
        </p:nvSpPr>
        <p:spPr>
          <a:xfrm xmlns:a="http://schemas.openxmlformats.org/drawingml/2006/main">
            <a:off x="685800" y="5286375"/>
            <a:ext cx="104775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250" b="1">
                <a:solidFill>
                  <a:srgbClr val="F5F2E9"/>
                </a:solidFill>
                <a:latin typeface="Arial"/>
                <a:ea typeface="Arial"/>
                <a:cs typeface="Arial"/>
              </a:defRPr>
            </a:pPr>
            <a:r>
              <a:rPr sz="2250" b="1">
                <a:solidFill>
                  <a:srgbClr val="F5F2E9"/>
                </a:solidFill>
                <a:latin typeface="Arial"/>
                <a:ea typeface="Arial"/>
                <a:cs typeface="Arial"/>
              </a:rPr>
              <a:t>Existing programmes and host agreements form the starting point.</a:t>
            </a:r>
          </a:p>
        </p:txBody>
      </p:sp>
    </p:spTree>
    <p:extLst>
      <p:ext uri="{BB962C8B-B14F-4D97-AF65-F5344CB8AC3E}">
        <p14:creationId xmlns:p14="http://schemas.microsoft.com/office/powerpoint/2010/main" val="301153450"/>
      </p:ext>
    </p:extLst>
  </p:cSld>
</p:sld>
</file>

<file path=ppt/slides/slide14.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5B7BD2-6D1D-4004-B619-2D96DCDF16B9}"/>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AGRIDUAL / PROPOSED SUBSIDY</a:t>
            </a:r>
          </a:p>
        </p:txBody>
      </p:sp>
      <p:sp>
        <p:nvSpPr>
          <p:cNvPr id="2" name="">
            <a:extLst xmlns:a="http://schemas.openxmlformats.org/drawingml/2006/main">
              <a:ext uri="{FF2B5EF4-FFF2-40B4-BE49-F238E27FC236}">
                <a16:creationId xmlns:a16="http://schemas.microsoft.com/office/drawing/2014/main" id="{B9CFFEB9-C6FF-44BD-A281-A6FBF93F87E1}"/>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Wage support declines as experience grows</a:t>
            </a:r>
          </a:p>
        </p:txBody>
      </p:sp>
      <p:sp>
        <p:nvSpPr>
          <p:cNvPr id="3" name="">
            <a:extLst xmlns:a="http://schemas.openxmlformats.org/drawingml/2006/main">
              <a:ext uri="{FF2B5EF4-FFF2-40B4-BE49-F238E27FC236}">
                <a16:creationId xmlns:a16="http://schemas.microsoft.com/office/drawing/2014/main" id="{FFA07604-7B22-48CE-B6C3-0B17DC1F240B}"/>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Illustrative group proposal. Public support, including ETI, would be capped at 60% of the wage.</a:t>
            </a:r>
          </a:p>
        </p:txBody>
      </p:sp>
      <p:sp>
        <p:nvSpPr>
          <p:cNvPr id="4" name="">
            <a:extLst xmlns:a="http://schemas.openxmlformats.org/drawingml/2006/main">
              <a:ext uri="{FF2B5EF4-FFF2-40B4-BE49-F238E27FC236}">
                <a16:creationId xmlns:a16="http://schemas.microsoft.com/office/drawing/2014/main" id="{547369E2-BA45-4A98-B41B-F96C3BF1B55D}"/>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14</a:t>
            </a:r>
          </a:p>
        </p:txBody>
      </p:sp>
      <p:graphicFrame>
        <p:nvGraphicFramePr>
          <p:cNvPr id="12" name="Chart"/>
          <p:cNvGraphicFramePr/>
          <p:nvPr/>
        </p:nvGraphicFramePr>
        <p:xfrm>
          <a:off xmlns:a="http://schemas.openxmlformats.org/drawingml/2006/main" x="666750" y="2219325"/>
          <a:ext xmlns:a="http://schemas.openxmlformats.org/drawingml/2006/main" cx="6953250" cy="3524250"/>
        </p:xfrm>
        <a:graphic xmlns:a="http://schemas.openxmlformats.org/drawingml/2006/main">
          <a:graphicData uri="http://schemas.openxmlformats.org/drawingml/2006/chart">
            <c:chart xmlns:r="http://schemas.openxmlformats.org/officeDocument/2006/relationships" xmlns:c="http://schemas.openxmlformats.org/drawingml/2006/chart" r:id="Rb5e961129cf54f30"/>
          </a:graphicData>
        </a:graphic>
      </p:graphicFrame>
      <p:sp>
        <p:nvSpPr>
          <p:cNvPr id="6" name="">
            <a:extLst xmlns:a="http://schemas.openxmlformats.org/drawingml/2006/main">
              <a:ext uri="{FF2B5EF4-FFF2-40B4-BE49-F238E27FC236}">
                <a16:creationId xmlns:a16="http://schemas.microsoft.com/office/drawing/2014/main" id="{3BAEAB44-E149-4A00-818F-9CEE294B7322}"/>
              </a:ext>
            </a:extLst>
          </p:cNvPr>
          <p:cNvSpPr>
            <a:spLocks xmlns:a="http://schemas.openxmlformats.org/drawingml/2006/main" noGrp="1"/>
          </p:cNvSpPr>
          <p:nvPr/>
        </p:nvSpPr>
        <p:spPr>
          <a:xfrm xmlns:a="http://schemas.openxmlformats.org/drawingml/2006/main">
            <a:off x="8382000" y="2552700"/>
            <a:ext cx="29051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575" b="1">
                <a:solidFill>
                  <a:srgbClr val="AA5B3C"/>
                </a:solidFill>
                <a:latin typeface="Arial"/>
                <a:ea typeface="Arial"/>
                <a:cs typeface="Arial"/>
              </a:defRPr>
            </a:pPr>
            <a:r>
              <a:rPr sz="4575" b="1">
                <a:solidFill>
                  <a:srgbClr val="AA5B3C"/>
                </a:solidFill>
                <a:latin typeface="Arial"/>
                <a:ea typeface="Arial"/>
                <a:cs typeface="Arial"/>
              </a:rPr>
              <a:t>R5,000</a:t>
            </a:r>
          </a:p>
        </p:txBody>
      </p:sp>
      <p:sp>
        <p:nvSpPr>
          <p:cNvPr id="7" name="">
            <a:extLst xmlns:a="http://schemas.openxmlformats.org/drawingml/2006/main">
              <a:ext uri="{FF2B5EF4-FFF2-40B4-BE49-F238E27FC236}">
                <a16:creationId xmlns:a16="http://schemas.microsoft.com/office/drawing/2014/main" id="{868188B6-FE66-4EC4-82E1-78563E308279}"/>
              </a:ext>
            </a:extLst>
          </p:cNvPr>
          <p:cNvSpPr>
            <a:spLocks xmlns:a="http://schemas.openxmlformats.org/drawingml/2006/main" noGrp="1"/>
          </p:cNvSpPr>
          <p:nvPr/>
        </p:nvSpPr>
        <p:spPr>
          <a:xfrm xmlns:a="http://schemas.openxmlformats.org/drawingml/2006/main">
            <a:off x="8429625" y="3724275"/>
            <a:ext cx="2762250"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Proposed bonus for</a:t>
            </a:r>
          </a:p>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verified retention</a:t>
            </a:r>
          </a:p>
          <a:p xmlns:a="http://schemas.openxmlformats.org/drawingml/2006/main">
            <a:pPr>
              <a:defRPr sz="2025" b="0">
                <a:solidFill>
                  <a:srgbClr val="57665C"/>
                </a:solidFill>
                <a:latin typeface="Arial"/>
                <a:ea typeface="Arial"/>
                <a:cs typeface="Arial"/>
              </a:defRPr>
            </a:pPr>
            <a:r>
              <a:rPr sz="2025" b="0">
                <a:solidFill>
                  <a:srgbClr val="57665C"/>
                </a:solidFill>
                <a:latin typeface="Arial"/>
                <a:ea typeface="Arial"/>
                <a:cs typeface="Arial"/>
              </a:rPr>
              <a:t>12 months later</a:t>
            </a:r>
          </a:p>
        </p:txBody>
      </p:sp>
    </p:spTree>
    <p:extLst>
      <p:ext uri="{BB962C8B-B14F-4D97-AF65-F5344CB8AC3E}">
        <p14:creationId xmlns:p14="http://schemas.microsoft.com/office/powerpoint/2010/main" val="1396891655"/>
      </p:ext>
    </p:extLst>
  </p:cSld>
</p:sld>
</file>

<file path=ppt/slides/slide15.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EFB86CB-7F23-4F09-B3CE-75518AD8002E}"/>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AGRIDUAL / PLACEMENT-SUPPORT BUDGET</a:t>
            </a:r>
          </a:p>
        </p:txBody>
      </p:sp>
      <p:sp>
        <p:nvSpPr>
          <p:cNvPr id="2" name="">
            <a:extLst xmlns:a="http://schemas.openxmlformats.org/drawingml/2006/main">
              <a:ext uri="{FF2B5EF4-FFF2-40B4-BE49-F238E27FC236}">
                <a16:creationId xmlns:a16="http://schemas.microsoft.com/office/drawing/2014/main" id="{70409913-465B-4E6E-8A25-6F385E651B13}"/>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An illustrative R23 million for 1,000 learners</a:t>
            </a:r>
          </a:p>
        </p:txBody>
      </p:sp>
      <p:sp>
        <p:nvSpPr>
          <p:cNvPr id="3" name="">
            <a:extLst xmlns:a="http://schemas.openxmlformats.org/drawingml/2006/main">
              <a:ext uri="{FF2B5EF4-FFF2-40B4-BE49-F238E27FC236}">
                <a16:creationId xmlns:a16="http://schemas.microsoft.com/office/drawing/2014/main" id="{375BE855-27AC-416B-B754-34188327C436}"/>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Assumptions: R4,837 monthly wage, nine months of support, 70% retention, R5,000 bonus, 10% administration.</a:t>
            </a:r>
          </a:p>
        </p:txBody>
      </p:sp>
      <p:sp>
        <p:nvSpPr>
          <p:cNvPr id="4" name="">
            <a:extLst xmlns:a="http://schemas.openxmlformats.org/drawingml/2006/main">
              <a:ext uri="{FF2B5EF4-FFF2-40B4-BE49-F238E27FC236}">
                <a16:creationId xmlns:a16="http://schemas.microsoft.com/office/drawing/2014/main" id="{1921BF1C-57D4-4DE4-BA97-600FF4F8BE63}"/>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15</a:t>
            </a:r>
          </a:p>
        </p:txBody>
      </p:sp>
      <p:graphicFrame>
        <p:nvGraphicFramePr>
          <p:cNvPr id="11" name=""/>
          <p:cNvGraphicFramePr/>
          <p:nvPr/>
        </p:nvGraphicFramePr>
        <p:xfrm>
          <a:off xmlns:a="http://schemas.openxmlformats.org/drawingml/2006/main" x="638175" y="2181225"/>
          <a:ext xmlns:a="http://schemas.openxmlformats.org/drawingml/2006/main" cx="10906125" cy="3086100"/>
        </p:xfrm>
        <a:graphic xmlns:a="http://schemas.openxmlformats.org/drawingml/2006/main">
          <a:graphicData uri="http://schemas.openxmlformats.org/drawingml/2006/table">
            <a:tbl>
              <a:tblPr/>
              <a:tblGrid>
                <a:gridCol w="5610225"/>
                <a:gridCol w="2600325"/>
                <a:gridCol w="2695575"/>
              </a:tblGrid>
              <a:tr h="617220">
                <a:tc>
                  <a:txBody>
                    <a:bodyPr/>
                    <a:lstStyle/>
                    <a:p>
                      <a:r>
                        <a:rPr sz="1575" b="1">
                          <a:solidFill>
                            <a:srgbClr val="F5F2E9"/>
                          </a:solidFill>
                          <a:latin typeface="Arial"/>
                          <a:ea typeface="Arial"/>
                          <a:cs typeface="Arial"/>
                        </a:rPr>
                        <a:t>Cost item</a:t>
                      </a:r>
                    </a:p>
                  </a:txBody>
                  <a:tcPr marL="91440" marR="91440" marT="45720" marB="45720">
                    <a:solidFill>
                      <a:srgbClr val="143E31"/>
                    </a:solidFill>
                  </a:tcPr>
                </a:tc>
                <a:tc>
                  <a:txBody>
                    <a:bodyPr/>
                    <a:lstStyle/>
                    <a:p>
                      <a:r>
                        <a:rPr sz="1575" b="1">
                          <a:solidFill>
                            <a:srgbClr val="F5F2E9"/>
                          </a:solidFill>
                          <a:latin typeface="Arial"/>
                          <a:ea typeface="Arial"/>
                          <a:cs typeface="Arial"/>
                        </a:rPr>
                        <a:t>Per learner</a:t>
                      </a:r>
                    </a:p>
                  </a:txBody>
                  <a:tcPr marL="91440" marR="91440" marT="45720" marB="45720">
                    <a:solidFill>
                      <a:srgbClr val="143E31"/>
                    </a:solidFill>
                  </a:tcPr>
                </a:tc>
                <a:tc>
                  <a:txBody>
                    <a:bodyPr/>
                    <a:lstStyle/>
                    <a:p>
                      <a:r>
                        <a:rPr sz="1575" b="1">
                          <a:solidFill>
                            <a:srgbClr val="F5F2E9"/>
                          </a:solidFill>
                          <a:latin typeface="Arial"/>
                          <a:ea typeface="Arial"/>
                          <a:cs typeface="Arial"/>
                        </a:rPr>
                        <a:t>1,000 learners</a:t>
                      </a:r>
                    </a:p>
                  </a:txBody>
                  <a:tcPr marL="91440" marR="91440" marT="45720" marB="45720">
                    <a:solidFill>
                      <a:srgbClr val="143E31"/>
                    </a:solidFill>
                  </a:tcPr>
                </a:tc>
              </a:tr>
              <a:tr h="617220">
                <a:tc>
                  <a:txBody>
                    <a:bodyPr/>
                    <a:lstStyle/>
                    <a:p>
                      <a:r>
                        <a:rPr sz="1800" b="0">
                          <a:solidFill>
                            <a:srgbClr val="192D24"/>
                          </a:solidFill>
                          <a:latin typeface="Arial"/>
                          <a:ea typeface="Arial"/>
                          <a:cs typeface="Arial"/>
                        </a:rPr>
                        <a:t>Wage subsidy</a:t>
                      </a:r>
                    </a:p>
                  </a:txBody>
                  <a:tcPr marL="91440" marR="91440" marT="45720" marB="45720">
                    <a:solidFill>
                      <a:srgbClr val="F5F2E9"/>
                    </a:solidFill>
                  </a:tcPr>
                </a:tc>
                <a:tc>
                  <a:txBody>
                    <a:bodyPr/>
                    <a:lstStyle/>
                    <a:p>
                      <a:r>
                        <a:rPr sz="1800" b="0">
                          <a:solidFill>
                            <a:srgbClr val="192D24"/>
                          </a:solidFill>
                          <a:latin typeface="Arial"/>
                          <a:ea typeface="Arial"/>
                          <a:cs typeface="Arial"/>
                        </a:rPr>
                        <a:t>R17,413</a:t>
                      </a:r>
                    </a:p>
                  </a:txBody>
                  <a:tcPr marL="91440" marR="91440" marT="45720" marB="45720">
                    <a:solidFill>
                      <a:srgbClr val="F5F2E9"/>
                    </a:solidFill>
                  </a:tcPr>
                </a:tc>
                <a:tc>
                  <a:txBody>
                    <a:bodyPr/>
                    <a:lstStyle/>
                    <a:p>
                      <a:r>
                        <a:rPr sz="1800" b="0">
                          <a:solidFill>
                            <a:srgbClr val="192D24"/>
                          </a:solidFill>
                          <a:latin typeface="Arial"/>
                          <a:ea typeface="Arial"/>
                          <a:cs typeface="Arial"/>
                        </a:rPr>
                        <a:t>R17.4m</a:t>
                      </a:r>
                    </a:p>
                  </a:txBody>
                  <a:tcPr marL="91440" marR="91440" marT="45720" marB="45720">
                    <a:solidFill>
                      <a:srgbClr val="F5F2E9"/>
                    </a:solidFill>
                  </a:tcPr>
                </a:tc>
              </a:tr>
              <a:tr h="617220">
                <a:tc>
                  <a:txBody>
                    <a:bodyPr/>
                    <a:lstStyle/>
                    <a:p>
                      <a:r>
                        <a:rPr sz="1800" b="0">
                          <a:solidFill>
                            <a:srgbClr val="192D24"/>
                          </a:solidFill>
                          <a:latin typeface="Arial"/>
                          <a:ea typeface="Arial"/>
                          <a:cs typeface="Arial"/>
                        </a:rPr>
                        <a:t>Expected retention bonus</a:t>
                      </a:r>
                    </a:p>
                  </a:txBody>
                  <a:tcPr marL="91440" marR="91440" marT="45720" marB="45720">
                    <a:solidFill>
                      <a:srgbClr val="F5F2E9"/>
                    </a:solidFill>
                  </a:tcPr>
                </a:tc>
                <a:tc>
                  <a:txBody>
                    <a:bodyPr/>
                    <a:lstStyle/>
                    <a:p>
                      <a:r>
                        <a:rPr sz="1800" b="0">
                          <a:solidFill>
                            <a:srgbClr val="192D24"/>
                          </a:solidFill>
                          <a:latin typeface="Arial"/>
                          <a:ea typeface="Arial"/>
                          <a:cs typeface="Arial"/>
                        </a:rPr>
                        <a:t>R3,500</a:t>
                      </a:r>
                    </a:p>
                  </a:txBody>
                  <a:tcPr marL="91440" marR="91440" marT="45720" marB="45720">
                    <a:solidFill>
                      <a:srgbClr val="F5F2E9"/>
                    </a:solidFill>
                  </a:tcPr>
                </a:tc>
                <a:tc>
                  <a:txBody>
                    <a:bodyPr/>
                    <a:lstStyle/>
                    <a:p>
                      <a:r>
                        <a:rPr sz="1800" b="0">
                          <a:solidFill>
                            <a:srgbClr val="192D24"/>
                          </a:solidFill>
                          <a:latin typeface="Arial"/>
                          <a:ea typeface="Arial"/>
                          <a:cs typeface="Arial"/>
                        </a:rPr>
                        <a:t>R3.5m</a:t>
                      </a:r>
                    </a:p>
                  </a:txBody>
                  <a:tcPr marL="91440" marR="91440" marT="45720" marB="45720">
                    <a:solidFill>
                      <a:srgbClr val="F5F2E9"/>
                    </a:solidFill>
                  </a:tcPr>
                </a:tc>
              </a:tr>
              <a:tr h="617220">
                <a:tc>
                  <a:txBody>
                    <a:bodyPr/>
                    <a:lstStyle/>
                    <a:p>
                      <a:r>
                        <a:rPr sz="1800" b="0">
                          <a:solidFill>
                            <a:srgbClr val="192D24"/>
                          </a:solidFill>
                          <a:latin typeface="Arial"/>
                          <a:ea typeface="Arial"/>
                          <a:cs typeface="Arial"/>
                        </a:rPr>
                        <a:t>Administration and audits</a:t>
                      </a:r>
                    </a:p>
                  </a:txBody>
                  <a:tcPr marL="91440" marR="91440" marT="45720" marB="45720">
                    <a:solidFill>
                      <a:srgbClr val="F5F2E9"/>
                    </a:solidFill>
                  </a:tcPr>
                </a:tc>
                <a:tc>
                  <a:txBody>
                    <a:bodyPr/>
                    <a:lstStyle/>
                    <a:p>
                      <a:r>
                        <a:rPr sz="1800" b="0">
                          <a:solidFill>
                            <a:srgbClr val="192D24"/>
                          </a:solidFill>
                          <a:latin typeface="Arial"/>
                          <a:ea typeface="Arial"/>
                          <a:cs typeface="Arial"/>
                        </a:rPr>
                        <a:t>R2,091</a:t>
                      </a:r>
                    </a:p>
                  </a:txBody>
                  <a:tcPr marL="91440" marR="91440" marT="45720" marB="45720">
                    <a:solidFill>
                      <a:srgbClr val="F5F2E9"/>
                    </a:solidFill>
                  </a:tcPr>
                </a:tc>
                <a:tc>
                  <a:txBody>
                    <a:bodyPr/>
                    <a:lstStyle/>
                    <a:p>
                      <a:r>
                        <a:rPr sz="1800" b="0">
                          <a:solidFill>
                            <a:srgbClr val="192D24"/>
                          </a:solidFill>
                          <a:latin typeface="Arial"/>
                          <a:ea typeface="Arial"/>
                          <a:cs typeface="Arial"/>
                        </a:rPr>
                        <a:t>R2.1m</a:t>
                      </a:r>
                    </a:p>
                  </a:txBody>
                  <a:tcPr marL="91440" marR="91440" marT="45720" marB="45720">
                    <a:solidFill>
                      <a:srgbClr val="F5F2E9"/>
                    </a:solidFill>
                  </a:tcPr>
                </a:tc>
              </a:tr>
              <a:tr h="617220">
                <a:tc>
                  <a:txBody>
                    <a:bodyPr/>
                    <a:lstStyle/>
                    <a:p>
                      <a:r>
                        <a:rPr sz="1800" b="0">
                          <a:solidFill>
                            <a:srgbClr val="192D24"/>
                          </a:solidFill>
                          <a:latin typeface="Arial"/>
                          <a:ea typeface="Arial"/>
                          <a:cs typeface="Arial"/>
                        </a:rPr>
                        <a:t>Total, rounded</a:t>
                      </a:r>
                    </a:p>
                  </a:txBody>
                  <a:tcPr marL="91440" marR="91440" marT="45720" marB="45720">
                    <a:solidFill>
                      <a:srgbClr val="F5F2E9"/>
                    </a:solidFill>
                  </a:tcPr>
                </a:tc>
                <a:tc>
                  <a:txBody>
                    <a:bodyPr/>
                    <a:lstStyle/>
                    <a:p>
                      <a:r>
                        <a:rPr sz="1800" b="0">
                          <a:solidFill>
                            <a:srgbClr val="192D24"/>
                          </a:solidFill>
                          <a:latin typeface="Arial"/>
                          <a:ea typeface="Arial"/>
                          <a:cs typeface="Arial"/>
                        </a:rPr>
                        <a:t>≈ R23,000</a:t>
                      </a:r>
                    </a:p>
                  </a:txBody>
                  <a:tcPr marL="91440" marR="91440" marT="45720" marB="45720">
                    <a:solidFill>
                      <a:srgbClr val="F5F2E9"/>
                    </a:solidFill>
                  </a:tcPr>
                </a:tc>
                <a:tc>
                  <a:txBody>
                    <a:bodyPr/>
                    <a:lstStyle/>
                    <a:p>
                      <a:r>
                        <a:rPr sz="1800" b="0">
                          <a:solidFill>
                            <a:srgbClr val="192D24"/>
                          </a:solidFill>
                          <a:latin typeface="Arial"/>
                          <a:ea typeface="Arial"/>
                          <a:cs typeface="Arial"/>
                        </a:rPr>
                        <a:t>≈ R23.0m</a:t>
                      </a:r>
                    </a:p>
                  </a:txBody>
                  <a:tcPr marL="91440" marR="91440" marT="45720" marB="45720">
                    <a:solidFill>
                      <a:srgbClr val="F5F2E9"/>
                    </a:solidFill>
                  </a:tcPr>
                </a:tc>
              </a:tr>
            </a:tbl>
          </a:graphicData>
        </a:graphic>
      </p:graphicFrame>
      <p:sp>
        <p:nvSpPr>
          <p:cNvPr id="6" name="">
            <a:extLst xmlns:a="http://schemas.openxmlformats.org/drawingml/2006/main">
              <a:ext uri="{FF2B5EF4-FFF2-40B4-BE49-F238E27FC236}">
                <a16:creationId xmlns:a16="http://schemas.microsoft.com/office/drawing/2014/main" id="{98C81B6C-C2C9-414F-B93E-C85CB9F9D59D}"/>
              </a:ext>
            </a:extLst>
          </p:cNvPr>
          <p:cNvSpPr>
            <a:spLocks xmlns:a="http://schemas.openxmlformats.org/drawingml/2006/main" noGrp="1"/>
          </p:cNvSpPr>
          <p:nvPr/>
        </p:nvSpPr>
        <p:spPr>
          <a:xfrm xmlns:a="http://schemas.openxmlformats.org/drawingml/2006/main">
            <a:off x="714375" y="5514975"/>
            <a:ext cx="10525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About R32,900 per retained participant at 70% retention</a:t>
            </a:r>
          </a:p>
        </p:txBody>
      </p:sp>
    </p:spTree>
    <p:extLst>
      <p:ext uri="{BB962C8B-B14F-4D97-AF65-F5344CB8AC3E}">
        <p14:creationId xmlns:p14="http://schemas.microsoft.com/office/powerpoint/2010/main" val="1431931439"/>
      </p:ext>
    </p:extLst>
  </p:cSld>
</p:sld>
</file>

<file path=ppt/slides/slide16.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9380CDE-A21A-4E9E-8878-E3A6A64D617E}"/>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CAREER PROSPECTS</a:t>
            </a:r>
          </a:p>
        </p:txBody>
      </p:sp>
      <p:sp>
        <p:nvSpPr>
          <p:cNvPr id="2" name="">
            <a:extLst xmlns:a="http://schemas.openxmlformats.org/drawingml/2006/main">
              <a:ext uri="{FF2B5EF4-FFF2-40B4-BE49-F238E27FC236}">
                <a16:creationId xmlns:a16="http://schemas.microsoft.com/office/drawing/2014/main" id="{FE9956C6-2474-42E8-AA92-E6F2DC6984A5}"/>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Skills that keep people useful alongside AI</a:t>
            </a:r>
          </a:p>
        </p:txBody>
      </p:sp>
      <p:sp>
        <p:nvSpPr>
          <p:cNvPr id="3" name="">
            <a:extLst xmlns:a="http://schemas.openxmlformats.org/drawingml/2006/main">
              <a:ext uri="{FF2B5EF4-FFF2-40B4-BE49-F238E27FC236}">
                <a16:creationId xmlns:a16="http://schemas.microsoft.com/office/drawing/2014/main" id="{DA8337D0-BAB6-410E-9D36-25412BE212E2}"/>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837C1257-5C89-445C-8050-09D5E254628A}"/>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16</a:t>
            </a:r>
          </a:p>
        </p:txBody>
      </p:sp>
      <p:graphicFrame>
        <p:nvGraphicFramePr>
          <p:cNvPr id="11" name=""/>
          <p:cNvGraphicFramePr/>
          <p:nvPr/>
        </p:nvGraphicFramePr>
        <p:xfrm>
          <a:off xmlns:a="http://schemas.openxmlformats.org/drawingml/2006/main" x="647700" y="2219325"/>
          <a:ext xmlns:a="http://schemas.openxmlformats.org/drawingml/2006/main" cx="10906125" cy="3400425"/>
        </p:xfrm>
        <a:graphic xmlns:a="http://schemas.openxmlformats.org/drawingml/2006/main">
          <a:graphicData uri="http://schemas.openxmlformats.org/drawingml/2006/table">
            <a:tbl>
              <a:tblPr/>
              <a:tblGrid>
                <a:gridCol w="6096000"/>
                <a:gridCol w="4810125"/>
              </a:tblGrid>
              <a:tr h="680085">
                <a:tc>
                  <a:txBody>
                    <a:bodyPr/>
                    <a:lstStyle/>
                    <a:p>
                      <a:r>
                        <a:rPr sz="1575" b="1">
                          <a:solidFill>
                            <a:srgbClr val="F5F2E9"/>
                          </a:solidFill>
                          <a:latin typeface="Arial"/>
                          <a:ea typeface="Arial"/>
                          <a:cs typeface="Arial"/>
                        </a:rPr>
                        <a:t>Human contribution</a:t>
                      </a:r>
                    </a:p>
                  </a:txBody>
                  <a:tcPr marL="91440" marR="91440" marT="45720" marB="45720">
                    <a:solidFill>
                      <a:srgbClr val="143E31"/>
                    </a:solidFill>
                  </a:tcPr>
                </a:tc>
                <a:tc>
                  <a:txBody>
                    <a:bodyPr/>
                    <a:lstStyle/>
                    <a:p>
                      <a:r>
                        <a:rPr sz="1575" b="1">
                          <a:solidFill>
                            <a:srgbClr val="F5F2E9"/>
                          </a:solidFill>
                          <a:latin typeface="Arial"/>
                          <a:ea typeface="Arial"/>
                          <a:cs typeface="Arial"/>
                        </a:rPr>
                        <a:t>Possible career pathway</a:t>
                      </a:r>
                    </a:p>
                  </a:txBody>
                  <a:tcPr marL="91440" marR="91440" marT="45720" marB="45720">
                    <a:solidFill>
                      <a:srgbClr val="143E31"/>
                    </a:solidFill>
                  </a:tcPr>
                </a:tc>
              </a:tr>
              <a:tr h="680085">
                <a:tc>
                  <a:txBody>
                    <a:bodyPr/>
                    <a:lstStyle/>
                    <a:p>
                      <a:r>
                        <a:rPr sz="1800" b="0">
                          <a:solidFill>
                            <a:srgbClr val="192D24"/>
                          </a:solidFill>
                          <a:latin typeface="Arial"/>
                          <a:ea typeface="Arial"/>
                          <a:cs typeface="Arial"/>
                        </a:rPr>
                        <a:t>Check AI outputs against field conditions</a:t>
                      </a:r>
                    </a:p>
                  </a:txBody>
                  <a:tcPr marL="91440" marR="91440" marT="45720" marB="45720">
                    <a:solidFill>
                      <a:srgbClr val="F5F2E9"/>
                    </a:solidFill>
                  </a:tcPr>
                </a:tc>
                <a:tc>
                  <a:txBody>
                    <a:bodyPr/>
                    <a:lstStyle/>
                    <a:p>
                      <a:r>
                        <a:rPr sz="1800" b="0">
                          <a:solidFill>
                            <a:srgbClr val="192D24"/>
                          </a:solidFill>
                          <a:latin typeface="Arial"/>
                          <a:ea typeface="Arial"/>
                          <a:cs typeface="Arial"/>
                        </a:rPr>
                        <a:t>Farm-data assistant or agronomy support</a:t>
                      </a:r>
                    </a:p>
                  </a:txBody>
                  <a:tcPr marL="91440" marR="91440" marT="45720" marB="45720">
                    <a:solidFill>
                      <a:srgbClr val="F5F2E9"/>
                    </a:solidFill>
                  </a:tcPr>
                </a:tc>
              </a:tr>
              <a:tr h="680085">
                <a:tc>
                  <a:txBody>
                    <a:bodyPr/>
                    <a:lstStyle/>
                    <a:p>
                      <a:r>
                        <a:rPr sz="1800" b="0">
                          <a:solidFill>
                            <a:srgbClr val="192D24"/>
                          </a:solidFill>
                          <a:latin typeface="Arial"/>
                          <a:ea typeface="Arial"/>
                          <a:cs typeface="Arial"/>
                        </a:rPr>
                        <a:t>Maintain sensors, drones and irrigation</a:t>
                      </a:r>
                    </a:p>
                  </a:txBody>
                  <a:tcPr marL="91440" marR="91440" marT="45720" marB="45720">
                    <a:solidFill>
                      <a:srgbClr val="F5F2E9"/>
                    </a:solidFill>
                  </a:tcPr>
                </a:tc>
                <a:tc>
                  <a:txBody>
                    <a:bodyPr/>
                    <a:lstStyle/>
                    <a:p>
                      <a:r>
                        <a:rPr sz="1800" b="0">
                          <a:solidFill>
                            <a:srgbClr val="192D24"/>
                          </a:solidFill>
                          <a:latin typeface="Arial"/>
                          <a:ea typeface="Arial"/>
                          <a:cs typeface="Arial"/>
                        </a:rPr>
                        <a:t>Agricultural equipment technician</a:t>
                      </a:r>
                    </a:p>
                  </a:txBody>
                  <a:tcPr marL="91440" marR="91440" marT="45720" marB="45720">
                    <a:solidFill>
                      <a:srgbClr val="F5F2E9"/>
                    </a:solidFill>
                  </a:tcPr>
                </a:tc>
              </a:tr>
              <a:tr h="680085">
                <a:tc>
                  <a:txBody>
                    <a:bodyPr/>
                    <a:lstStyle/>
                    <a:p>
                      <a:r>
                        <a:rPr sz="1800" b="0">
                          <a:solidFill>
                            <a:srgbClr val="192D24"/>
                          </a:solidFill>
                          <a:latin typeface="Arial"/>
                          <a:ea typeface="Arial"/>
                          <a:cs typeface="Arial"/>
                        </a:rPr>
                        <a:t>Apply safety and quality requirements</a:t>
                      </a:r>
                    </a:p>
                  </a:txBody>
                  <a:tcPr marL="91440" marR="91440" marT="45720" marB="45720">
                    <a:solidFill>
                      <a:srgbClr val="F5F2E9"/>
                    </a:solidFill>
                  </a:tcPr>
                </a:tc>
                <a:tc>
                  <a:txBody>
                    <a:bodyPr/>
                    <a:lstStyle/>
                    <a:p>
                      <a:r>
                        <a:rPr sz="1800" b="0">
                          <a:solidFill>
                            <a:srgbClr val="192D24"/>
                          </a:solidFill>
                          <a:latin typeface="Arial"/>
                          <a:ea typeface="Arial"/>
                          <a:cs typeface="Arial"/>
                        </a:rPr>
                        <a:t>Biosecurity or packhouse quality support</a:t>
                      </a:r>
                    </a:p>
                  </a:txBody>
                  <a:tcPr marL="91440" marR="91440" marT="45720" marB="45720">
                    <a:solidFill>
                      <a:srgbClr val="F5F2E9"/>
                    </a:solidFill>
                  </a:tcPr>
                </a:tc>
              </a:tr>
              <a:tr h="680085">
                <a:tc>
                  <a:txBody>
                    <a:bodyPr/>
                    <a:lstStyle/>
                    <a:p>
                      <a:r>
                        <a:rPr sz="1800" b="0">
                          <a:solidFill>
                            <a:srgbClr val="192D24"/>
                          </a:solidFill>
                          <a:latin typeface="Arial"/>
                          <a:ea typeface="Arial"/>
                          <a:cs typeface="Arial"/>
                        </a:rPr>
                        <a:t>Explain recommendations to producers</a:t>
                      </a:r>
                    </a:p>
                  </a:txBody>
                  <a:tcPr marL="91440" marR="91440" marT="45720" marB="45720">
                    <a:solidFill>
                      <a:srgbClr val="F5F2E9"/>
                    </a:solidFill>
                  </a:tcPr>
                </a:tc>
                <a:tc>
                  <a:txBody>
                    <a:bodyPr/>
                    <a:lstStyle/>
                    <a:p>
                      <a:r>
                        <a:rPr sz="1800" b="0">
                          <a:solidFill>
                            <a:srgbClr val="192D24"/>
                          </a:solidFill>
                          <a:latin typeface="Arial"/>
                          <a:ea typeface="Arial"/>
                          <a:cs typeface="Arial"/>
                        </a:rPr>
                        <a:t>Extension and farm advisory support</a:t>
                      </a:r>
                    </a:p>
                  </a:txBody>
                  <a:tcPr marL="91440" marR="91440" marT="45720" marB="45720">
                    <a:solidFill>
                      <a:srgbClr val="F5F2E9"/>
                    </a:solidFill>
                  </a:tcPr>
                </a:tc>
              </a:tr>
            </a:tbl>
          </a:graphicData>
        </a:graphic>
      </p:graphicFrame>
      <p:sp>
        <p:nvSpPr>
          <p:cNvPr id="6" name="">
            <a:extLst xmlns:a="http://schemas.openxmlformats.org/drawingml/2006/main">
              <a:ext uri="{FF2B5EF4-FFF2-40B4-BE49-F238E27FC236}">
                <a16:creationId xmlns:a16="http://schemas.microsoft.com/office/drawing/2014/main" id="{5993C47D-B3DA-4E92-AF78-F094BC14DA53}"/>
              </a:ext>
            </a:extLst>
          </p:cNvPr>
          <p:cNvSpPr>
            <a:spLocks xmlns:a="http://schemas.openxmlformats.org/drawingml/2006/main" noGrp="1"/>
          </p:cNvSpPr>
          <p:nvPr/>
        </p:nvSpPr>
        <p:spPr>
          <a:xfrm xmlns:a="http://schemas.openxmlformats.org/drawingml/2006/main">
            <a:off x="723900" y="5810250"/>
            <a:ext cx="10572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Transferable skills and continued learning support career resilience.</a:t>
            </a:r>
          </a:p>
        </p:txBody>
      </p:sp>
    </p:spTree>
    <p:extLst>
      <p:ext uri="{BB962C8B-B14F-4D97-AF65-F5344CB8AC3E}">
        <p14:creationId xmlns:p14="http://schemas.microsoft.com/office/powerpoint/2010/main" val="559475526"/>
      </p:ext>
    </p:extLst>
  </p:cSld>
</p:sld>
</file>

<file path=ppt/slides/slide17.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321758D9-0F07-4E98-89A5-53B54E80A978}"/>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DELIVERY AND ACCOUNTABILITY</a:t>
            </a:r>
          </a:p>
        </p:txBody>
      </p:sp>
      <p:sp>
        <p:nvSpPr>
          <p:cNvPr id="2" name="">
            <a:extLst xmlns:a="http://schemas.openxmlformats.org/drawingml/2006/main">
              <a:ext uri="{FF2B5EF4-FFF2-40B4-BE49-F238E27FC236}">
                <a16:creationId xmlns:a16="http://schemas.microsoft.com/office/drawing/2014/main" id="{0F24ECD3-5C7E-4EB5-A883-C4B73BA149F2}"/>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A pilot with clear decisions before expansion</a:t>
            </a:r>
          </a:p>
        </p:txBody>
      </p:sp>
      <p:sp>
        <p:nvSpPr>
          <p:cNvPr id="3" name="">
            <a:extLst xmlns:a="http://schemas.openxmlformats.org/drawingml/2006/main">
              <a:ext uri="{FF2B5EF4-FFF2-40B4-BE49-F238E27FC236}">
                <a16:creationId xmlns:a16="http://schemas.microsoft.com/office/drawing/2014/main" id="{AA7C1EBF-9C6F-4376-90FA-5787EE2B43FB}"/>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951EF599-159A-45AE-B0A9-2861FF54D351}"/>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17</a:t>
            </a:r>
          </a:p>
        </p:txBody>
      </p:sp>
      <p:sp>
        <p:nvSpPr>
          <p:cNvPr id="5" name="">
            <a:extLst xmlns:a="http://schemas.openxmlformats.org/drawingml/2006/main">
              <a:ext uri="{FF2B5EF4-FFF2-40B4-BE49-F238E27FC236}">
                <a16:creationId xmlns:a16="http://schemas.microsoft.com/office/drawing/2014/main" id="{4CAFEF47-3CCB-4BA5-8DBB-A6FF074C8747}"/>
              </a:ext>
            </a:extLst>
          </p:cNvPr>
          <p:cNvSpPr>
            <a:spLocks xmlns:a="http://schemas.openxmlformats.org/drawingml/2006/main" noGrp="1"/>
          </p:cNvSpPr>
          <p:nvPr/>
        </p:nvSpPr>
        <p:spPr>
          <a:xfrm xmlns:a="http://schemas.openxmlformats.org/drawingml/2006/main">
            <a:off x="657225" y="2238375"/>
            <a:ext cx="30956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01</a:t>
            </a:r>
          </a:p>
        </p:txBody>
      </p:sp>
      <p:sp>
        <p:nvSpPr>
          <p:cNvPr id="6" name="">
            <a:extLst xmlns:a="http://schemas.openxmlformats.org/drawingml/2006/main">
              <a:ext uri="{FF2B5EF4-FFF2-40B4-BE49-F238E27FC236}">
                <a16:creationId xmlns:a16="http://schemas.microsoft.com/office/drawing/2014/main" id="{C5E4158E-F82B-44FB-B34E-4840633F52BB}"/>
              </a:ext>
            </a:extLst>
          </p:cNvPr>
          <p:cNvSpPr>
            <a:spLocks xmlns:a="http://schemas.openxmlformats.org/drawingml/2006/main" noGrp="1"/>
          </p:cNvSpPr>
          <p:nvPr/>
        </p:nvSpPr>
        <p:spPr>
          <a:xfrm xmlns:a="http://schemas.openxmlformats.org/drawingml/2006/main">
            <a:off x="657225" y="2867025"/>
            <a:ext cx="30956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Design / 9 months</a:t>
            </a:r>
          </a:p>
        </p:txBody>
      </p:sp>
      <p:sp>
        <p:nvSpPr>
          <p:cNvPr id="7" name="">
            <a:extLst xmlns:a="http://schemas.openxmlformats.org/drawingml/2006/main">
              <a:ext uri="{FF2B5EF4-FFF2-40B4-BE49-F238E27FC236}">
                <a16:creationId xmlns:a16="http://schemas.microsoft.com/office/drawing/2014/main" id="{DB4643EA-3CBE-452D-8719-2DCAFA7DEA16}"/>
              </a:ext>
            </a:extLst>
          </p:cNvPr>
          <p:cNvSpPr>
            <a:spLocks xmlns:a="http://schemas.openxmlformats.org/drawingml/2006/main" noGrp="1"/>
          </p:cNvSpPr>
          <p:nvPr/>
        </p:nvSpPr>
        <p:spPr>
          <a:xfrm xmlns:a="http://schemas.openxmlformats.org/drawingml/2006/main">
            <a:off x="657225" y="3571875"/>
            <a:ext cx="30956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Accreditation, funding and at least 30 host agreements.</a:t>
            </a:r>
          </a:p>
        </p:txBody>
      </p:sp>
      <p:sp>
        <p:nvSpPr>
          <p:cNvPr id="8" name="">
            <a:extLst xmlns:a="http://schemas.openxmlformats.org/drawingml/2006/main">
              <a:ext uri="{FF2B5EF4-FFF2-40B4-BE49-F238E27FC236}">
                <a16:creationId xmlns:a16="http://schemas.microsoft.com/office/drawing/2014/main" id="{875C2D06-38A9-402C-8FC2-0B2A76371F54}"/>
              </a:ext>
            </a:extLst>
          </p:cNvPr>
          <p:cNvSpPr>
            <a:spLocks xmlns:a="http://schemas.openxmlformats.org/drawingml/2006/main" noGrp="1"/>
          </p:cNvSpPr>
          <p:nvPr/>
        </p:nvSpPr>
        <p:spPr>
          <a:xfrm xmlns:a="http://schemas.openxmlformats.org/drawingml/2006/main">
            <a:off x="4505325" y="2238375"/>
            <a:ext cx="30956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02</a:t>
            </a:r>
          </a:p>
        </p:txBody>
      </p:sp>
      <p:sp>
        <p:nvSpPr>
          <p:cNvPr id="9" name="">
            <a:extLst xmlns:a="http://schemas.openxmlformats.org/drawingml/2006/main">
              <a:ext uri="{FF2B5EF4-FFF2-40B4-BE49-F238E27FC236}">
                <a16:creationId xmlns:a16="http://schemas.microsoft.com/office/drawing/2014/main" id="{071263EC-4E90-4A63-85DE-55A7722FD1A6}"/>
              </a:ext>
            </a:extLst>
          </p:cNvPr>
          <p:cNvSpPr>
            <a:spLocks xmlns:a="http://schemas.openxmlformats.org/drawingml/2006/main" noGrp="1"/>
          </p:cNvSpPr>
          <p:nvPr/>
        </p:nvSpPr>
        <p:spPr>
          <a:xfrm xmlns:a="http://schemas.openxmlformats.org/drawingml/2006/main">
            <a:off x="4505325" y="2867025"/>
            <a:ext cx="30956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Pilot / years 1–3</a:t>
            </a:r>
          </a:p>
        </p:txBody>
      </p:sp>
      <p:sp>
        <p:nvSpPr>
          <p:cNvPr id="10" name="">
            <a:extLst xmlns:a="http://schemas.openxmlformats.org/drawingml/2006/main">
              <a:ext uri="{FF2B5EF4-FFF2-40B4-BE49-F238E27FC236}">
                <a16:creationId xmlns:a16="http://schemas.microsoft.com/office/drawing/2014/main" id="{43E88A8E-A856-4ED0-933F-07FF20C609BE}"/>
              </a:ext>
            </a:extLst>
          </p:cNvPr>
          <p:cNvSpPr>
            <a:spLocks xmlns:a="http://schemas.openxmlformats.org/drawingml/2006/main" noGrp="1"/>
          </p:cNvSpPr>
          <p:nvPr/>
        </p:nvSpPr>
        <p:spPr>
          <a:xfrm xmlns:a="http://schemas.openxmlformats.org/drawingml/2006/main">
            <a:off x="4505325" y="3571875"/>
            <a:ext cx="30956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About 300 students around Pretoria. Track completion and job quality.</a:t>
            </a:r>
          </a:p>
        </p:txBody>
      </p:sp>
      <p:sp>
        <p:nvSpPr>
          <p:cNvPr id="11" name="">
            <a:extLst xmlns:a="http://schemas.openxmlformats.org/drawingml/2006/main">
              <a:ext uri="{FF2B5EF4-FFF2-40B4-BE49-F238E27FC236}">
                <a16:creationId xmlns:a16="http://schemas.microsoft.com/office/drawing/2014/main" id="{3211CCE5-38AB-4444-81C0-BC4FEC636479}"/>
              </a:ext>
            </a:extLst>
          </p:cNvPr>
          <p:cNvSpPr>
            <a:spLocks xmlns:a="http://schemas.openxmlformats.org/drawingml/2006/main" noGrp="1"/>
          </p:cNvSpPr>
          <p:nvPr/>
        </p:nvSpPr>
        <p:spPr>
          <a:xfrm xmlns:a="http://schemas.openxmlformats.org/drawingml/2006/main">
            <a:off x="8334375" y="2238375"/>
            <a:ext cx="30956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300" b="1">
                <a:solidFill>
                  <a:srgbClr val="C99742"/>
                </a:solidFill>
                <a:latin typeface="Arial"/>
                <a:ea typeface="Arial"/>
                <a:cs typeface="Arial"/>
              </a:defRPr>
            </a:pPr>
            <a:r>
              <a:rPr sz="3300" b="1">
                <a:solidFill>
                  <a:srgbClr val="C99742"/>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8B76019-97DA-469A-96F7-37908903E9F5}"/>
              </a:ext>
            </a:extLst>
          </p:cNvPr>
          <p:cNvSpPr>
            <a:spLocks xmlns:a="http://schemas.openxmlformats.org/drawingml/2006/main" noGrp="1"/>
          </p:cNvSpPr>
          <p:nvPr/>
        </p:nvSpPr>
        <p:spPr>
          <a:xfrm xmlns:a="http://schemas.openxmlformats.org/drawingml/2006/main">
            <a:off x="8334375" y="2867025"/>
            <a:ext cx="309562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143E31"/>
                </a:solidFill>
                <a:latin typeface="Arial"/>
                <a:ea typeface="Arial"/>
                <a:cs typeface="Arial"/>
              </a:defRPr>
            </a:pPr>
            <a:r>
              <a:rPr sz="2175" b="1">
                <a:solidFill>
                  <a:srgbClr val="143E31"/>
                </a:solidFill>
                <a:latin typeface="Arial"/>
                <a:ea typeface="Arial"/>
                <a:cs typeface="Arial"/>
              </a:rPr>
              <a:t>Expand / conditional</a:t>
            </a:r>
          </a:p>
        </p:txBody>
      </p:sp>
      <p:sp>
        <p:nvSpPr>
          <p:cNvPr id="13" name="">
            <a:extLst xmlns:a="http://schemas.openxmlformats.org/drawingml/2006/main">
              <a:ext uri="{FF2B5EF4-FFF2-40B4-BE49-F238E27FC236}">
                <a16:creationId xmlns:a16="http://schemas.microsoft.com/office/drawing/2014/main" id="{1EF7B480-2B67-4AAF-BDB7-959D2DBD5DFB}"/>
              </a:ext>
            </a:extLst>
          </p:cNvPr>
          <p:cNvSpPr>
            <a:spLocks xmlns:a="http://schemas.openxmlformats.org/drawingml/2006/main" noGrp="1"/>
          </p:cNvSpPr>
          <p:nvPr/>
        </p:nvSpPr>
        <p:spPr>
          <a:xfrm xmlns:a="http://schemas.openxmlformats.org/drawingml/2006/main">
            <a:off x="8334375" y="3571875"/>
            <a:ext cx="30956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57665C"/>
                </a:solidFill>
                <a:latin typeface="Arial"/>
                <a:ea typeface="Arial"/>
                <a:cs typeface="Arial"/>
              </a:defRPr>
            </a:pPr>
            <a:r>
              <a:rPr sz="1800" b="0">
                <a:solidFill>
                  <a:srgbClr val="57665C"/>
                </a:solidFill>
                <a:latin typeface="Arial"/>
                <a:ea typeface="Arial"/>
                <a:cs typeface="Arial"/>
              </a:rPr>
              <a:t>Add college partners only after completion and retention evidence.</a:t>
            </a:r>
          </a:p>
        </p:txBody>
      </p:sp>
      <p:sp>
        <p:nvSpPr>
          <p:cNvPr id="14" name="">
            <a:extLst xmlns:a="http://schemas.openxmlformats.org/drawingml/2006/main">
              <a:ext uri="{FF2B5EF4-FFF2-40B4-BE49-F238E27FC236}">
                <a16:creationId xmlns:a16="http://schemas.microsoft.com/office/drawing/2014/main" id="{B926912F-7FFA-4309-B74E-4681C0696A7E}"/>
              </a:ext>
            </a:extLst>
          </p:cNvPr>
          <p:cNvSpPr>
            <a:spLocks xmlns:a="http://schemas.openxmlformats.org/drawingml/2006/main" noGrp="1"/>
          </p:cNvSpPr>
          <p:nvPr/>
        </p:nvSpPr>
        <p:spPr>
          <a:xfrm xmlns:a="http://schemas.openxmlformats.org/drawingml/2006/main">
            <a:off x="723900" y="5486400"/>
            <a:ext cx="10477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1">
                <a:solidFill>
                  <a:srgbClr val="143E31"/>
                </a:solidFill>
                <a:latin typeface="Arial"/>
                <a:ea typeface="Arial"/>
                <a:cs typeface="Arial"/>
              </a:defRPr>
            </a:pPr>
            <a:r>
              <a:rPr sz="2325" b="1">
                <a:solidFill>
                  <a:srgbClr val="143E31"/>
                </a:solidFill>
                <a:latin typeface="Arial"/>
                <a:ea typeface="Arial"/>
                <a:cs typeface="Arial"/>
              </a:rPr>
              <a:t>Expansion follows verified results and a full follow-up period.</a:t>
            </a:r>
          </a:p>
        </p:txBody>
      </p:sp>
    </p:spTree>
    <p:extLst>
      <p:ext uri="{BB962C8B-B14F-4D97-AF65-F5344CB8AC3E}">
        <p14:creationId xmlns:p14="http://schemas.microsoft.com/office/powerpoint/2010/main" val="536332325"/>
      </p:ext>
    </p:extLst>
  </p:cSld>
</p:sld>
</file>

<file path=ppt/slides/slide18.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55C54BE-7658-4D11-B3FD-EF448517000C}"/>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A9B9A2"/>
                </a:solidFill>
                <a:latin typeface="Arial"/>
                <a:ea typeface="Arial"/>
                <a:cs typeface="Arial"/>
              </a:defRPr>
            </a:pPr>
            <a:r>
              <a:rPr sz="1125" b="1">
                <a:solidFill>
                  <a:srgbClr val="A9B9A2"/>
                </a:solidFill>
                <a:latin typeface="Arial"/>
                <a:ea typeface="Arial"/>
                <a:cs typeface="Arial"/>
              </a:rPr>
              <a:t>SAFEGUARDS AND EVALUATION</a:t>
            </a:r>
          </a:p>
        </p:txBody>
      </p:sp>
      <p:sp>
        <p:nvSpPr>
          <p:cNvPr id="2" name="">
            <a:extLst xmlns:a="http://schemas.openxmlformats.org/drawingml/2006/main">
              <a:ext uri="{FF2B5EF4-FFF2-40B4-BE49-F238E27FC236}">
                <a16:creationId xmlns:a16="http://schemas.microsoft.com/office/drawing/2014/main" id="{0CC342DD-9DE5-4FC9-99B8-C7C64E571EE8}"/>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Success means lasting, additional employment</a:t>
            </a:r>
          </a:p>
        </p:txBody>
      </p:sp>
      <p:sp>
        <p:nvSpPr>
          <p:cNvPr id="3" name="">
            <a:extLst xmlns:a="http://schemas.openxmlformats.org/drawingml/2006/main">
              <a:ext uri="{FF2B5EF4-FFF2-40B4-BE49-F238E27FC236}">
                <a16:creationId xmlns:a16="http://schemas.microsoft.com/office/drawing/2014/main" id="{3D721D76-FA3F-4B76-8581-F68E076841B5}"/>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4" name="">
            <a:extLst xmlns:a="http://schemas.openxmlformats.org/drawingml/2006/main">
              <a:ext uri="{FF2B5EF4-FFF2-40B4-BE49-F238E27FC236}">
                <a16:creationId xmlns:a16="http://schemas.microsoft.com/office/drawing/2014/main" id="{70907A91-958B-4B34-86E9-6C7ED332C2E3}"/>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18</a:t>
            </a:r>
          </a:p>
        </p:txBody>
      </p:sp>
      <p:sp>
        <p:nvSpPr>
          <p:cNvPr id="5" name="">
            <a:extLst xmlns:a="http://schemas.openxmlformats.org/drawingml/2006/main">
              <a:ext uri="{FF2B5EF4-FFF2-40B4-BE49-F238E27FC236}">
                <a16:creationId xmlns:a16="http://schemas.microsoft.com/office/drawing/2014/main" id="{6DF900AE-D0DA-43CB-B8B5-DF153295153C}"/>
              </a:ext>
            </a:extLst>
          </p:cNvPr>
          <p:cNvSpPr>
            <a:spLocks xmlns:a="http://schemas.openxmlformats.org/drawingml/2006/main" noGrp="1"/>
          </p:cNvSpPr>
          <p:nvPr/>
        </p:nvSpPr>
        <p:spPr>
          <a:xfrm xmlns:a="http://schemas.openxmlformats.org/drawingml/2006/main">
            <a:off x="666750" y="22860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Protect learners</a:t>
            </a:r>
          </a:p>
        </p:txBody>
      </p:sp>
      <p:sp>
        <p:nvSpPr>
          <p:cNvPr id="6" name="">
            <a:extLst xmlns:a="http://schemas.openxmlformats.org/drawingml/2006/main">
              <a:ext uri="{FF2B5EF4-FFF2-40B4-BE49-F238E27FC236}">
                <a16:creationId xmlns:a16="http://schemas.microsoft.com/office/drawing/2014/main" id="{CD52EF69-1BAA-487C-AD2F-DA7FD0EBDDD9}"/>
              </a:ext>
            </a:extLst>
          </p:cNvPr>
          <p:cNvSpPr>
            <a:spLocks xmlns:a="http://schemas.openxmlformats.org/drawingml/2006/main" noGrp="1"/>
          </p:cNvSpPr>
          <p:nvPr/>
        </p:nvSpPr>
        <p:spPr>
          <a:xfrm xmlns:a="http://schemas.openxmlformats.org/drawingml/2006/main">
            <a:off x="666750" y="2990850"/>
            <a:ext cx="4857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A9B9A2"/>
                </a:solidFill>
                <a:latin typeface="Arial"/>
                <a:ea typeface="Arial"/>
                <a:cs typeface="Arial"/>
              </a:defRPr>
            </a:pPr>
            <a:r>
              <a:rPr sz="1800" b="0">
                <a:solidFill>
                  <a:srgbClr val="A9B9A2"/>
                </a:solidFill>
                <a:latin typeface="Arial"/>
                <a:ea typeface="Arial"/>
                <a:cs typeface="Arial"/>
              </a:rPr>
              <a:t>Approved hosts, supervision, safe work and a complaint channel.</a:t>
            </a:r>
          </a:p>
        </p:txBody>
      </p:sp>
      <p:sp>
        <p:nvSpPr>
          <p:cNvPr id="7" name="">
            <a:extLst xmlns:a="http://schemas.openxmlformats.org/drawingml/2006/main">
              <a:ext uri="{FF2B5EF4-FFF2-40B4-BE49-F238E27FC236}">
                <a16:creationId xmlns:a16="http://schemas.microsoft.com/office/drawing/2014/main" id="{E84CA9BB-BC71-4B2B-BAB2-A6ED89B8BCB7}"/>
              </a:ext>
            </a:extLst>
          </p:cNvPr>
          <p:cNvSpPr>
            <a:spLocks xmlns:a="http://schemas.openxmlformats.org/drawingml/2006/main" noGrp="1"/>
          </p:cNvSpPr>
          <p:nvPr/>
        </p:nvSpPr>
        <p:spPr>
          <a:xfrm xmlns:a="http://schemas.openxmlformats.org/drawingml/2006/main">
            <a:off x="6686550" y="2286000"/>
            <a:ext cx="4857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75" b="1">
                <a:solidFill>
                  <a:srgbClr val="F5F2E9"/>
                </a:solidFill>
                <a:latin typeface="Arial"/>
                <a:ea typeface="Arial"/>
                <a:cs typeface="Arial"/>
              </a:defRPr>
            </a:pPr>
            <a:r>
              <a:rPr sz="2175" b="1">
                <a:solidFill>
                  <a:srgbClr val="F5F2E9"/>
                </a:solidFill>
                <a:latin typeface="Arial"/>
                <a:ea typeface="Arial"/>
                <a:cs typeface="Arial"/>
              </a:rPr>
              <a:t>Protect public funding</a:t>
            </a:r>
          </a:p>
        </p:txBody>
      </p:sp>
      <p:sp>
        <p:nvSpPr>
          <p:cNvPr id="8" name="">
            <a:extLst xmlns:a="http://schemas.openxmlformats.org/drawingml/2006/main">
              <a:ext uri="{FF2B5EF4-FFF2-40B4-BE49-F238E27FC236}">
                <a16:creationId xmlns:a16="http://schemas.microsoft.com/office/drawing/2014/main" id="{377A031F-AB73-4FC7-B523-2A0E67EAFD5A}"/>
              </a:ext>
            </a:extLst>
          </p:cNvPr>
          <p:cNvSpPr>
            <a:spLocks xmlns:a="http://schemas.openxmlformats.org/drawingml/2006/main" noGrp="1"/>
          </p:cNvSpPr>
          <p:nvPr/>
        </p:nvSpPr>
        <p:spPr>
          <a:xfrm xmlns:a="http://schemas.openxmlformats.org/drawingml/2006/main">
            <a:off x="6686550" y="2990850"/>
            <a:ext cx="4857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0">
                <a:solidFill>
                  <a:srgbClr val="A9B9A2"/>
                </a:solidFill>
                <a:latin typeface="Arial"/>
                <a:ea typeface="Arial"/>
                <a:cs typeface="Arial"/>
              </a:defRPr>
            </a:pPr>
            <a:r>
              <a:rPr sz="1800" b="0">
                <a:solidFill>
                  <a:srgbClr val="A9B9A2"/>
                </a:solidFill>
                <a:latin typeface="Arial"/>
                <a:ea typeface="Arial"/>
                <a:cs typeface="Arial"/>
              </a:rPr>
              <a:t>No worker displacement. No duplicate claims. Independent audits.</a:t>
            </a:r>
          </a:p>
        </p:txBody>
      </p:sp>
      <p:sp>
        <p:nvSpPr>
          <p:cNvPr id="9" name="">
            <a:extLst xmlns:a="http://schemas.openxmlformats.org/drawingml/2006/main">
              <a:ext uri="{FF2B5EF4-FFF2-40B4-BE49-F238E27FC236}">
                <a16:creationId xmlns:a16="http://schemas.microsoft.com/office/drawing/2014/main" id="{7280D262-A992-4156-92B3-111139980C69}"/>
              </a:ext>
            </a:extLst>
          </p:cNvPr>
          <p:cNvSpPr>
            <a:spLocks xmlns:a="http://schemas.openxmlformats.org/drawingml/2006/main" noGrp="1"/>
          </p:cNvSpPr>
          <p:nvPr/>
        </p:nvSpPr>
        <p:spPr>
          <a:xfrm xmlns:a="http://schemas.openxmlformats.org/drawingml/2006/main">
            <a:off x="695325" y="456247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C99742"/>
                </a:solidFill>
                <a:latin typeface="Arial"/>
                <a:ea typeface="Arial"/>
                <a:cs typeface="Arial"/>
              </a:defRPr>
            </a:pPr>
            <a:r>
              <a:rPr sz="4800" b="1">
                <a:solidFill>
                  <a:srgbClr val="C99742"/>
                </a:solidFill>
                <a:latin typeface="Arial"/>
                <a:ea typeface="Arial"/>
                <a:cs typeface="Arial"/>
              </a:rPr>
              <a:t>6 and 12 months</a:t>
            </a:r>
          </a:p>
        </p:txBody>
      </p:sp>
      <p:sp>
        <p:nvSpPr>
          <p:cNvPr id="10" name="">
            <a:extLst xmlns:a="http://schemas.openxmlformats.org/drawingml/2006/main">
              <a:ext uri="{FF2B5EF4-FFF2-40B4-BE49-F238E27FC236}">
                <a16:creationId xmlns:a16="http://schemas.microsoft.com/office/drawing/2014/main" id="{B95387B7-7018-4D71-A3C4-B0DE7CC75537}"/>
              </a:ext>
            </a:extLst>
          </p:cNvPr>
          <p:cNvSpPr>
            <a:spLocks xmlns:a="http://schemas.openxmlformats.org/drawingml/2006/main" noGrp="1"/>
          </p:cNvSpPr>
          <p:nvPr/>
        </p:nvSpPr>
        <p:spPr>
          <a:xfrm xmlns:a="http://schemas.openxmlformats.org/drawingml/2006/main">
            <a:off x="742950" y="556260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F5F2E9"/>
                </a:solidFill>
                <a:latin typeface="Arial"/>
                <a:ea typeface="Arial"/>
                <a:cs typeface="Arial"/>
              </a:defRPr>
            </a:pPr>
            <a:r>
              <a:rPr sz="2100" b="0">
                <a:solidFill>
                  <a:srgbClr val="F5F2E9"/>
                </a:solidFill>
                <a:latin typeface="Arial"/>
                <a:ea typeface="Arial"/>
                <a:cs typeface="Arial"/>
              </a:rPr>
              <a:t>Track employment, earnings and the jobs the policy actually adds.</a:t>
            </a:r>
          </a:p>
        </p:txBody>
      </p:sp>
    </p:spTree>
    <p:extLst>
      <p:ext uri="{BB962C8B-B14F-4D97-AF65-F5344CB8AC3E}">
        <p14:creationId xmlns:p14="http://schemas.microsoft.com/office/powerpoint/2010/main" val="1193123314"/>
      </p:ext>
    </p:extLst>
  </p:cSld>
</p:sld>
</file>

<file path=ppt/slides/slide19.xml><?xml version="1.0" encoding="utf-8"?>
<p:sld xmlns:p="http://schemas.openxmlformats.org/presentationml/2006/main">
  <p:cSld>
    <p:bg>
      <p:bgPr>
        <a:solidFill xmlns:a="http://schemas.openxmlformats.org/drawingml/2006/main">
          <a:srgbClr val="143E31"/>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F3E65A5-8EAD-41DF-AC9A-1CAFE7427303}"/>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F5F2E9"/>
                </a:solidFill>
                <a:latin typeface="Arial"/>
                <a:ea typeface="Arial"/>
                <a:cs typeface="Arial"/>
              </a:defRPr>
            </a:pPr>
            <a:r>
              <a:rPr sz="3450" b="1">
                <a:solidFill>
                  <a:srgbClr val="F5F2E9"/>
                </a:solidFill>
                <a:latin typeface="Arial"/>
                <a:ea typeface="Arial"/>
                <a:cs typeface="Arial"/>
              </a:rPr>
              <a:t> </a:t>
            </a:r>
          </a:p>
        </p:txBody>
      </p:sp>
      <p:sp>
        <p:nvSpPr>
          <p:cNvPr id="2" name="">
            <a:extLst xmlns:a="http://schemas.openxmlformats.org/drawingml/2006/main">
              <a:ext uri="{FF2B5EF4-FFF2-40B4-BE49-F238E27FC236}">
                <a16:creationId xmlns:a16="http://schemas.microsoft.com/office/drawing/2014/main" id="{BE519E5B-6A9A-4360-B1F5-B3AA5BBDFC26}"/>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r>
              <a:t/>
            </a:r>
          </a:p>
        </p:txBody>
      </p:sp>
      <p:sp>
        <p:nvSpPr>
          <p:cNvPr id="3" name="">
            <a:extLst xmlns:a="http://schemas.openxmlformats.org/drawingml/2006/main">
              <a:ext uri="{FF2B5EF4-FFF2-40B4-BE49-F238E27FC236}">
                <a16:creationId xmlns:a16="http://schemas.microsoft.com/office/drawing/2014/main" id="{7A4E95F0-DA08-4C45-A5C3-7760F741B02F}"/>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A9B9A2"/>
                </a:solidFill>
                <a:latin typeface="Arial"/>
                <a:ea typeface="Arial"/>
                <a:cs typeface="Arial"/>
              </a:defRPr>
            </a:pPr>
            <a:r>
              <a:rPr sz="1125" b="0">
                <a:solidFill>
                  <a:srgbClr val="A9B9A2"/>
                </a:solidFill>
                <a:latin typeface="Arial"/>
                <a:ea typeface="Arial"/>
                <a:cs typeface="Arial"/>
              </a:rPr>
              <a:t>19</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79c87ce29fd4bf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56BFBFC-9C5D-4851-BC49-D45A080AE39C}"/>
              </a:ext>
            </a:extLst>
          </p:cNvPr>
          <p:cNvSpPr>
            <a:spLocks xmlns:a="http://schemas.openxmlformats.org/drawingml/2006/main" noGrp="1"/>
          </p:cNvSpPr>
          <p:nvPr/>
        </p:nvSpPr>
        <p:spPr>
          <a:xfrm xmlns:a="http://schemas.openxmlformats.org/drawingml/2006/main">
            <a:off x="628650" y="828675"/>
            <a:ext cx="857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100" b="0">
                <a:solidFill>
                  <a:srgbClr val="F5F2E9"/>
                </a:solidFill>
                <a:latin typeface="Arial"/>
                <a:ea typeface="Arial"/>
                <a:cs typeface="Arial"/>
              </a:defRPr>
            </a:pPr>
            <a:r>
              <a:rPr sz="2100" b="0">
                <a:solidFill>
                  <a:srgbClr val="F5F2E9"/>
                </a:solidFill>
                <a:latin typeface="Arial"/>
                <a:ea typeface="Arial"/>
                <a:cs typeface="Arial"/>
              </a:rPr>
              <a:t>Our recommendation</a:t>
            </a:r>
          </a:p>
        </p:txBody>
      </p:sp>
      <p:sp>
        <p:nvSpPr>
          <p:cNvPr id="6" name="">
            <a:extLst xmlns:a="http://schemas.openxmlformats.org/drawingml/2006/main">
              <a:ext uri="{FF2B5EF4-FFF2-40B4-BE49-F238E27FC236}">
                <a16:creationId xmlns:a16="http://schemas.microsoft.com/office/drawing/2014/main" id="{938D998F-CC71-4B10-896F-F09BC2B927CC}"/>
              </a:ext>
            </a:extLst>
          </p:cNvPr>
          <p:cNvSpPr>
            <a:spLocks xmlns:a="http://schemas.openxmlformats.org/drawingml/2006/main" noGrp="1"/>
          </p:cNvSpPr>
          <p:nvPr/>
        </p:nvSpPr>
        <p:spPr>
          <a:xfrm xmlns:a="http://schemas.openxmlformats.org/drawingml/2006/main">
            <a:off x="609600" y="2047875"/>
            <a:ext cx="1019175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325" b="1">
                <a:solidFill>
                  <a:srgbClr val="F5F2E9"/>
                </a:solidFill>
                <a:latin typeface="Arial"/>
                <a:ea typeface="Arial"/>
                <a:cs typeface="Arial"/>
              </a:defRPr>
            </a:pPr>
            <a:r>
              <a:rPr sz="5325" b="1">
                <a:solidFill>
                  <a:srgbClr val="F5F2E9"/>
                </a:solidFill>
                <a:latin typeface="Arial"/>
                <a:ea typeface="Arial"/>
                <a:cs typeface="Arial"/>
              </a:rPr>
              <a:t>Make experience</a:t>
            </a:r>
          </a:p>
          <a:p xmlns:a="http://schemas.openxmlformats.org/drawingml/2006/main">
            <a:pPr>
              <a:defRPr sz="5325" b="1">
                <a:solidFill>
                  <a:srgbClr val="F5F2E9"/>
                </a:solidFill>
                <a:latin typeface="Arial"/>
                <a:ea typeface="Arial"/>
                <a:cs typeface="Arial"/>
              </a:defRPr>
            </a:pPr>
            <a:r>
              <a:rPr sz="5325" b="1">
                <a:solidFill>
                  <a:srgbClr val="F5F2E9"/>
                </a:solidFill>
                <a:latin typeface="Arial"/>
                <a:ea typeface="Arial"/>
                <a:cs typeface="Arial"/>
              </a:rPr>
              <a:t>part of education.</a:t>
            </a:r>
          </a:p>
        </p:txBody>
      </p:sp>
      <p:sp>
        <p:nvSpPr>
          <p:cNvPr id="7" name="">
            <a:extLst xmlns:a="http://schemas.openxmlformats.org/drawingml/2006/main">
              <a:ext uri="{FF2B5EF4-FFF2-40B4-BE49-F238E27FC236}">
                <a16:creationId xmlns:a16="http://schemas.microsoft.com/office/drawing/2014/main" id="{5D0548A2-8FBB-41F4-98EF-F46A4EF47222}"/>
              </a:ext>
            </a:extLst>
          </p:cNvPr>
          <p:cNvSpPr>
            <a:spLocks xmlns:a="http://schemas.openxmlformats.org/drawingml/2006/main" noGrp="1"/>
          </p:cNvSpPr>
          <p:nvPr/>
        </p:nvSpPr>
        <p:spPr>
          <a:xfrm xmlns:a="http://schemas.openxmlformats.org/drawingml/2006/main">
            <a:off x="657225" y="4762500"/>
            <a:ext cx="7620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F5F2E9"/>
                </a:solidFill>
                <a:latin typeface="Arial"/>
                <a:ea typeface="Arial"/>
                <a:cs typeface="Arial"/>
              </a:defRPr>
            </a:pPr>
            <a:r>
              <a:rPr sz="2400" b="0">
                <a:solidFill>
                  <a:srgbClr val="F5F2E9"/>
                </a:solidFill>
                <a:latin typeface="Arial"/>
                <a:ea typeface="Arial"/>
                <a:cs typeface="Arial"/>
              </a:rPr>
              <a:t>Pilot the package. Fund quality. Measure lasting employment.</a:t>
            </a:r>
          </a:p>
        </p:txBody>
      </p:sp>
      <p:sp>
        <p:nvSpPr>
          <p:cNvPr id="8" name="">
            <a:extLst xmlns:a="http://schemas.openxmlformats.org/drawingml/2006/main">
              <a:ext uri="{FF2B5EF4-FFF2-40B4-BE49-F238E27FC236}">
                <a16:creationId xmlns:a16="http://schemas.microsoft.com/office/drawing/2014/main" id="{F905E82C-DCE9-4928-9548-F951F9062B2F}"/>
              </a:ext>
            </a:extLst>
          </p:cNvPr>
          <p:cNvSpPr>
            <a:spLocks xmlns:a="http://schemas.openxmlformats.org/drawingml/2006/main" noGrp="1"/>
          </p:cNvSpPr>
          <p:nvPr/>
        </p:nvSpPr>
        <p:spPr>
          <a:xfrm xmlns:a="http://schemas.openxmlformats.org/drawingml/2006/main">
            <a:off x="666750" y="6105525"/>
            <a:ext cx="971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F5F2E9"/>
                </a:solidFill>
                <a:latin typeface="Arial"/>
                <a:ea typeface="Arial"/>
                <a:cs typeface="Arial"/>
              </a:defRPr>
            </a:pPr>
            <a:r>
              <a:rPr sz="1650" b="0">
                <a:solidFill>
                  <a:srgbClr val="F5F2E9"/>
                </a:solidFill>
                <a:latin typeface="Arial"/>
                <a:ea typeface="Arial"/>
                <a:cs typeface="Arial"/>
              </a:rPr>
              <a:t>Thank you / Questions</a:t>
            </a:r>
          </a:p>
        </p:txBody>
      </p:sp>
    </p:spTree>
    <p:extLst>
      <p:ext uri="{BB962C8B-B14F-4D97-AF65-F5344CB8AC3E}">
        <p14:creationId xmlns:p14="http://schemas.microsoft.com/office/powerpoint/2010/main" val="1476633089"/>
      </p:ext>
    </p:extLst>
  </p:cSld>
</p:sld>
</file>

<file path=ppt/slides/slide20.xml><?xml version="1.0" encoding="utf-8"?>
<p:sld xmlns:p="http://schemas.openxmlformats.org/presentationml/2006/main">
  <p:cSld>
    <p:bg>
      <p:bgPr>
        <a:solidFill xmlns:a="http://schemas.openxmlformats.org/drawingml/2006/main">
          <a:srgbClr val="F5F2E9"/>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9B0316F-407C-46A0-8B51-BA4C54186D4B}"/>
              </a:ext>
            </a:extLst>
          </p:cNvPr>
          <p:cNvSpPr>
            <a:spLocks xmlns:a="http://schemas.openxmlformats.org/drawingml/2006/main" noGrp="1"/>
          </p:cNvSpPr>
          <p:nvPr/>
        </p:nvSpPr>
        <p:spPr>
          <a:xfrm xmlns:a="http://schemas.openxmlformats.org/drawingml/2006/main">
            <a:off x="609600" y="2952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1">
                <a:solidFill>
                  <a:srgbClr val="57665C"/>
                </a:solidFill>
                <a:latin typeface="Arial"/>
                <a:ea typeface="Arial"/>
                <a:cs typeface="Arial"/>
              </a:defRPr>
            </a:pPr>
            <a:r>
              <a:rPr sz="1125" b="1">
                <a:solidFill>
                  <a:srgbClr val="57665C"/>
                </a:solidFill>
                <a:latin typeface="Arial"/>
                <a:ea typeface="Arial"/>
                <a:cs typeface="Arial"/>
              </a:rPr>
              <a:t>SOURCES AND ACKNOWLEDGEMENTS</a:t>
            </a:r>
          </a:p>
        </p:txBody>
      </p:sp>
      <p:sp>
        <p:nvSpPr>
          <p:cNvPr id="2" name="">
            <a:extLst xmlns:a="http://schemas.openxmlformats.org/drawingml/2006/main">
              <a:ext uri="{FF2B5EF4-FFF2-40B4-BE49-F238E27FC236}">
                <a16:creationId xmlns:a16="http://schemas.microsoft.com/office/drawing/2014/main" id="{0F83F07D-70B0-45B9-8B47-E86EBA1EDD8A}"/>
              </a:ext>
            </a:extLst>
          </p:cNvPr>
          <p:cNvSpPr>
            <a:spLocks xmlns:a="http://schemas.openxmlformats.org/drawingml/2006/main" noGrp="1"/>
          </p:cNvSpPr>
          <p:nvPr/>
        </p:nvSpPr>
        <p:spPr>
          <a:xfrm xmlns:a="http://schemas.openxmlformats.org/drawingml/2006/main">
            <a:off x="609600" y="790575"/>
            <a:ext cx="109728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450" b="1">
                <a:solidFill>
                  <a:srgbClr val="143E31"/>
                </a:solidFill>
                <a:latin typeface="Arial"/>
                <a:ea typeface="Arial"/>
                <a:cs typeface="Arial"/>
              </a:defRPr>
            </a:pPr>
            <a:r>
              <a:rPr sz="3450" b="1">
                <a:solidFill>
                  <a:srgbClr val="143E31"/>
                </a:solidFill>
                <a:latin typeface="Arial"/>
                <a:ea typeface="Arial"/>
                <a:cs typeface="Arial"/>
              </a:rPr>
              <a:t>Selected references</a:t>
            </a:r>
          </a:p>
        </p:txBody>
      </p:sp>
      <p:sp>
        <p:nvSpPr>
          <p:cNvPr id="3" name="">
            <a:extLst xmlns:a="http://schemas.openxmlformats.org/drawingml/2006/main">
              <a:ext uri="{FF2B5EF4-FFF2-40B4-BE49-F238E27FC236}">
                <a16:creationId xmlns:a16="http://schemas.microsoft.com/office/drawing/2014/main" id="{226BCD26-F31E-4C23-9F51-690592B086EB}"/>
              </a:ext>
            </a:extLst>
          </p:cNvPr>
          <p:cNvSpPr>
            <a:spLocks xmlns:a="http://schemas.openxmlformats.org/drawingml/2006/main" noGrp="1"/>
          </p:cNvSpPr>
          <p:nvPr/>
        </p:nvSpPr>
        <p:spPr>
          <a:xfrm xmlns:a="http://schemas.openxmlformats.org/drawingml/2006/main">
            <a:off x="609600" y="637222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75" b="0">
                <a:solidFill>
                  <a:srgbClr val="57665C"/>
                </a:solidFill>
                <a:latin typeface="Arial"/>
                <a:ea typeface="Arial"/>
                <a:cs typeface="Arial"/>
              </a:defRPr>
            </a:pPr>
            <a:r>
              <a:rPr sz="975" b="0">
                <a:solidFill>
                  <a:srgbClr val="57665C"/>
                </a:solidFill>
                <a:latin typeface="Arial"/>
                <a:ea typeface="Arial"/>
                <a:cs typeface="Arial"/>
              </a:rPr>
              <a:t>Accessed 5 October 2026. Full source links and slide-specific references are in the speaker notes.</a:t>
            </a:r>
          </a:p>
        </p:txBody>
      </p:sp>
      <p:sp>
        <p:nvSpPr>
          <p:cNvPr id="4" name="">
            <a:extLst xmlns:a="http://schemas.openxmlformats.org/drawingml/2006/main">
              <a:ext uri="{FF2B5EF4-FFF2-40B4-BE49-F238E27FC236}">
                <a16:creationId xmlns:a16="http://schemas.microsoft.com/office/drawing/2014/main" id="{F3240904-7149-4C0B-A9B3-F0204ABA6A93}"/>
              </a:ext>
            </a:extLst>
          </p:cNvPr>
          <p:cNvSpPr>
            <a:spLocks xmlns:a="http://schemas.openxmlformats.org/drawingml/2006/main" noGrp="1"/>
          </p:cNvSpPr>
          <p:nvPr/>
        </p:nvSpPr>
        <p:spPr>
          <a:xfrm xmlns:a="http://schemas.openxmlformats.org/drawingml/2006/main">
            <a:off x="11144250" y="6343650"/>
            <a:ext cx="523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125" b="0">
                <a:solidFill>
                  <a:srgbClr val="57665C"/>
                </a:solidFill>
                <a:latin typeface="Arial"/>
                <a:ea typeface="Arial"/>
                <a:cs typeface="Arial"/>
              </a:defRPr>
            </a:pPr>
            <a:r>
              <a:rPr sz="1125" b="0">
                <a:solidFill>
                  <a:srgbClr val="57665C"/>
                </a:solidFill>
                <a:latin typeface="Arial"/>
                <a:ea typeface="Arial"/>
                <a:cs typeface="Arial"/>
              </a:rPr>
              <a:t>20</a:t>
            </a:r>
          </a:p>
        </p:txBody>
      </p:sp>
      <p:sp>
        <p:nvSpPr>
          <p:cNvPr id="5" name="">
            <a:extLst xmlns:a="http://schemas.openxmlformats.org/drawingml/2006/main">
              <a:ext uri="{FF2B5EF4-FFF2-40B4-BE49-F238E27FC236}">
                <a16:creationId xmlns:a16="http://schemas.microsoft.com/office/drawing/2014/main" id="{79E4081B-1D8F-4739-8B54-5799E023A050}"/>
              </a:ext>
            </a:extLst>
          </p:cNvPr>
          <p:cNvSpPr>
            <a:spLocks xmlns:a="http://schemas.openxmlformats.org/drawingml/2006/main" noGrp="1"/>
          </p:cNvSpPr>
          <p:nvPr/>
        </p:nvSpPr>
        <p:spPr>
          <a:xfrm xmlns:a="http://schemas.openxmlformats.org/drawingml/2006/main">
            <a:off x="666750" y="204787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143E31"/>
                </a:solidFill>
                <a:latin typeface="Arial"/>
                <a:ea typeface="Arial"/>
                <a:cs typeface="Arial"/>
              </a:defRPr>
            </a:pPr>
            <a:r>
              <a:rPr sz="1800" b="1">
                <a:solidFill>
                  <a:srgbClr val="143E31"/>
                </a:solidFill>
                <a:latin typeface="Arial"/>
                <a:ea typeface="Arial"/>
                <a:cs typeface="Arial"/>
              </a:rPr>
              <a:t>Statistics South Africa (2026a)</a:t>
            </a:r>
          </a:p>
        </p:txBody>
      </p:sp>
      <p:sp>
        <p:nvSpPr>
          <p:cNvPr id="6" name="">
            <a:extLst xmlns:a="http://schemas.openxmlformats.org/drawingml/2006/main">
              <a:ext uri="{FF2B5EF4-FFF2-40B4-BE49-F238E27FC236}">
                <a16:creationId xmlns:a16="http://schemas.microsoft.com/office/drawing/2014/main" id="{F64087F7-2112-4B51-B2AF-24C87DFF24AE}"/>
              </a:ext>
            </a:extLst>
          </p:cNvPr>
          <p:cNvSpPr>
            <a:spLocks xmlns:a="http://schemas.openxmlformats.org/drawingml/2006/main" noGrp="1"/>
          </p:cNvSpPr>
          <p:nvPr/>
        </p:nvSpPr>
        <p:spPr>
          <a:xfrm xmlns:a="http://schemas.openxmlformats.org/drawingml/2006/main">
            <a:off x="666750" y="2381250"/>
            <a:ext cx="10382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0">
                <a:solidFill>
                  <a:srgbClr val="57665C"/>
                </a:solidFill>
                <a:latin typeface="Arial"/>
                <a:ea typeface="Arial"/>
                <a:cs typeface="Arial"/>
              </a:defRPr>
            </a:pPr>
            <a:r>
              <a:rPr sz="1575" b="0">
                <a:solidFill>
                  <a:srgbClr val="57665C"/>
                </a:solidFill>
                <a:latin typeface="Arial"/>
                <a:ea typeface="Arial"/>
                <a:cs typeface="Arial"/>
              </a:rPr>
              <a:t>Gross domestic product, Q2 2026 (P0441) and time-series workbook.</a:t>
            </a:r>
          </a:p>
        </p:txBody>
      </p:sp>
      <p:sp>
        <p:nvSpPr>
          <p:cNvPr id="7" name="">
            <a:extLst xmlns:a="http://schemas.openxmlformats.org/drawingml/2006/main">
              <a:ext uri="{FF2B5EF4-FFF2-40B4-BE49-F238E27FC236}">
                <a16:creationId xmlns:a16="http://schemas.microsoft.com/office/drawing/2014/main" id="{D5D5ADE1-6794-49B6-A0F9-6AAEF9A121FB}"/>
              </a:ext>
            </a:extLst>
          </p:cNvPr>
          <p:cNvSpPr>
            <a:spLocks xmlns:a="http://schemas.openxmlformats.org/drawingml/2006/main" noGrp="1"/>
          </p:cNvSpPr>
          <p:nvPr/>
        </p:nvSpPr>
        <p:spPr>
          <a:xfrm xmlns:a="http://schemas.openxmlformats.org/drawingml/2006/main">
            <a:off x="666750" y="282892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143E31"/>
                </a:solidFill>
                <a:latin typeface="Arial"/>
                <a:ea typeface="Arial"/>
                <a:cs typeface="Arial"/>
              </a:defRPr>
            </a:pPr>
            <a:r>
              <a:rPr sz="1800" b="1">
                <a:solidFill>
                  <a:srgbClr val="143E31"/>
                </a:solidFill>
                <a:latin typeface="Arial"/>
                <a:ea typeface="Arial"/>
                <a:cs typeface="Arial"/>
              </a:rPr>
              <a:t>Statistics South Africa (2026b)</a:t>
            </a:r>
          </a:p>
        </p:txBody>
      </p:sp>
      <p:sp>
        <p:nvSpPr>
          <p:cNvPr id="8" name="">
            <a:extLst xmlns:a="http://schemas.openxmlformats.org/drawingml/2006/main">
              <a:ext uri="{FF2B5EF4-FFF2-40B4-BE49-F238E27FC236}">
                <a16:creationId xmlns:a16="http://schemas.microsoft.com/office/drawing/2014/main" id="{6C46CB0D-3729-4E31-BCEB-10A0E84AE42E}"/>
              </a:ext>
            </a:extLst>
          </p:cNvPr>
          <p:cNvSpPr>
            <a:spLocks xmlns:a="http://schemas.openxmlformats.org/drawingml/2006/main" noGrp="1"/>
          </p:cNvSpPr>
          <p:nvPr/>
        </p:nvSpPr>
        <p:spPr>
          <a:xfrm xmlns:a="http://schemas.openxmlformats.org/drawingml/2006/main">
            <a:off x="666750" y="3162300"/>
            <a:ext cx="10382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0">
                <a:solidFill>
                  <a:srgbClr val="57665C"/>
                </a:solidFill>
                <a:latin typeface="Arial"/>
                <a:ea typeface="Arial"/>
                <a:cs typeface="Arial"/>
              </a:defRPr>
            </a:pPr>
            <a:r>
              <a:rPr sz="1575" b="0">
                <a:solidFill>
                  <a:srgbClr val="57665C"/>
                </a:solidFill>
                <a:latin typeface="Arial"/>
                <a:ea typeface="Arial"/>
                <a:cs typeface="Arial"/>
              </a:rPr>
              <a:t>Quarterly Labour Force Survey, Q2 2026 (P0211).</a:t>
            </a:r>
          </a:p>
        </p:txBody>
      </p:sp>
      <p:sp>
        <p:nvSpPr>
          <p:cNvPr id="9" name="">
            <a:extLst xmlns:a="http://schemas.openxmlformats.org/drawingml/2006/main">
              <a:ext uri="{FF2B5EF4-FFF2-40B4-BE49-F238E27FC236}">
                <a16:creationId xmlns:a16="http://schemas.microsoft.com/office/drawing/2014/main" id="{1D61887A-3FDE-431F-A017-EA52DE5B81BE}"/>
              </a:ext>
            </a:extLst>
          </p:cNvPr>
          <p:cNvSpPr>
            <a:spLocks xmlns:a="http://schemas.openxmlformats.org/drawingml/2006/main" noGrp="1"/>
          </p:cNvSpPr>
          <p:nvPr/>
        </p:nvSpPr>
        <p:spPr>
          <a:xfrm xmlns:a="http://schemas.openxmlformats.org/drawingml/2006/main">
            <a:off x="666750" y="360997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143E31"/>
                </a:solidFill>
                <a:latin typeface="Arial"/>
                <a:ea typeface="Arial"/>
                <a:cs typeface="Arial"/>
              </a:defRPr>
            </a:pPr>
            <a:r>
              <a:rPr sz="1800" b="1">
                <a:solidFill>
                  <a:srgbClr val="143E31"/>
                </a:solidFill>
                <a:latin typeface="Arial"/>
                <a:ea typeface="Arial"/>
                <a:cs typeface="Arial"/>
              </a:rPr>
              <a:t>Australian Government (n.d.)</a:t>
            </a:r>
          </a:p>
        </p:txBody>
      </p:sp>
      <p:sp>
        <p:nvSpPr>
          <p:cNvPr id="10" name="">
            <a:extLst xmlns:a="http://schemas.openxmlformats.org/drawingml/2006/main">
              <a:ext uri="{FF2B5EF4-FFF2-40B4-BE49-F238E27FC236}">
                <a16:creationId xmlns:a16="http://schemas.microsoft.com/office/drawing/2014/main" id="{23F20657-2EF5-4D69-B573-59EDED7BB2F0}"/>
              </a:ext>
            </a:extLst>
          </p:cNvPr>
          <p:cNvSpPr>
            <a:spLocks xmlns:a="http://schemas.openxmlformats.org/drawingml/2006/main" noGrp="1"/>
          </p:cNvSpPr>
          <p:nvPr/>
        </p:nvSpPr>
        <p:spPr>
          <a:xfrm xmlns:a="http://schemas.openxmlformats.org/drawingml/2006/main">
            <a:off x="666750" y="3943350"/>
            <a:ext cx="10382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0">
                <a:solidFill>
                  <a:srgbClr val="57665C"/>
                </a:solidFill>
                <a:latin typeface="Arial"/>
                <a:ea typeface="Arial"/>
                <a:cs typeface="Arial"/>
              </a:defRPr>
            </a:pPr>
            <a:r>
              <a:rPr sz="1575" b="0">
                <a:solidFill>
                  <a:srgbClr val="57665C"/>
                </a:solidFill>
                <a:latin typeface="Arial"/>
                <a:ea typeface="Arial"/>
                <a:cs typeface="Arial"/>
              </a:rPr>
              <a:t>Agricultural workforce. Approved micro-credentials, Round Two.</a:t>
            </a:r>
          </a:p>
        </p:txBody>
      </p:sp>
      <p:sp>
        <p:nvSpPr>
          <p:cNvPr id="11" name="">
            <a:extLst xmlns:a="http://schemas.openxmlformats.org/drawingml/2006/main">
              <a:ext uri="{FF2B5EF4-FFF2-40B4-BE49-F238E27FC236}">
                <a16:creationId xmlns:a16="http://schemas.microsoft.com/office/drawing/2014/main" id="{5E68D87B-ECA0-4A27-9F28-91B0694A9AF1}"/>
              </a:ext>
            </a:extLst>
          </p:cNvPr>
          <p:cNvSpPr>
            <a:spLocks xmlns:a="http://schemas.openxmlformats.org/drawingml/2006/main" noGrp="1"/>
          </p:cNvSpPr>
          <p:nvPr/>
        </p:nvSpPr>
        <p:spPr>
          <a:xfrm xmlns:a="http://schemas.openxmlformats.org/drawingml/2006/main">
            <a:off x="666750" y="439102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143E31"/>
                </a:solidFill>
                <a:latin typeface="Arial"/>
                <a:ea typeface="Arial"/>
                <a:cs typeface="Arial"/>
              </a:defRPr>
            </a:pPr>
            <a:r>
              <a:rPr sz="1800" b="1">
                <a:solidFill>
                  <a:srgbClr val="143E31"/>
                </a:solidFill>
                <a:latin typeface="Arial"/>
                <a:ea typeface="Arial"/>
                <a:cs typeface="Arial"/>
              </a:rPr>
              <a:t>South African Revenue Service (n.d.)</a:t>
            </a:r>
          </a:p>
        </p:txBody>
      </p:sp>
      <p:sp>
        <p:nvSpPr>
          <p:cNvPr id="12" name="">
            <a:extLst xmlns:a="http://schemas.openxmlformats.org/drawingml/2006/main">
              <a:ext uri="{FF2B5EF4-FFF2-40B4-BE49-F238E27FC236}">
                <a16:creationId xmlns:a16="http://schemas.microsoft.com/office/drawing/2014/main" id="{F2D99635-3DA2-4DA3-ABD7-CD70E0649ECA}"/>
              </a:ext>
            </a:extLst>
          </p:cNvPr>
          <p:cNvSpPr>
            <a:spLocks xmlns:a="http://schemas.openxmlformats.org/drawingml/2006/main" noGrp="1"/>
          </p:cNvSpPr>
          <p:nvPr/>
        </p:nvSpPr>
        <p:spPr>
          <a:xfrm xmlns:a="http://schemas.openxmlformats.org/drawingml/2006/main">
            <a:off x="666750" y="4724400"/>
            <a:ext cx="10382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0">
                <a:solidFill>
                  <a:srgbClr val="57665C"/>
                </a:solidFill>
                <a:latin typeface="Arial"/>
                <a:ea typeface="Arial"/>
                <a:cs typeface="Arial"/>
              </a:defRPr>
            </a:pPr>
            <a:r>
              <a:rPr sz="1575" b="0">
                <a:solidFill>
                  <a:srgbClr val="57665C"/>
                </a:solidFill>
                <a:latin typeface="Arial"/>
                <a:ea typeface="Arial"/>
                <a:cs typeface="Arial"/>
              </a:rPr>
              <a:t>Employment Tax Incentive (ETI).</a:t>
            </a:r>
          </a:p>
        </p:txBody>
      </p:sp>
      <p:sp>
        <p:nvSpPr>
          <p:cNvPr id="13" name="">
            <a:extLst xmlns:a="http://schemas.openxmlformats.org/drawingml/2006/main">
              <a:ext uri="{FF2B5EF4-FFF2-40B4-BE49-F238E27FC236}">
                <a16:creationId xmlns:a16="http://schemas.microsoft.com/office/drawing/2014/main" id="{29E8D967-F700-46B5-B236-00681E92847D}"/>
              </a:ext>
            </a:extLst>
          </p:cNvPr>
          <p:cNvSpPr>
            <a:spLocks xmlns:a="http://schemas.openxmlformats.org/drawingml/2006/main" noGrp="1"/>
          </p:cNvSpPr>
          <p:nvPr/>
        </p:nvSpPr>
        <p:spPr>
          <a:xfrm xmlns:a="http://schemas.openxmlformats.org/drawingml/2006/main">
            <a:off x="666750" y="5172075"/>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800" b="1">
                <a:solidFill>
                  <a:srgbClr val="143E31"/>
                </a:solidFill>
                <a:latin typeface="Arial"/>
                <a:ea typeface="Arial"/>
                <a:cs typeface="Arial"/>
              </a:defRPr>
            </a:pPr>
            <a:r>
              <a:rPr sz="1800" b="1">
                <a:solidFill>
                  <a:srgbClr val="143E31"/>
                </a:solidFill>
                <a:latin typeface="Arial"/>
                <a:ea typeface="Arial"/>
                <a:cs typeface="Arial"/>
              </a:rPr>
              <a:t>EKN 320 research group (2026)</a:t>
            </a:r>
          </a:p>
        </p:txBody>
      </p:sp>
      <p:sp>
        <p:nvSpPr>
          <p:cNvPr id="14" name="">
            <a:extLst xmlns:a="http://schemas.openxmlformats.org/drawingml/2006/main">
              <a:ext uri="{FF2B5EF4-FFF2-40B4-BE49-F238E27FC236}">
                <a16:creationId xmlns:a16="http://schemas.microsoft.com/office/drawing/2014/main" id="{557B1D49-5AD2-448C-806A-0CDED7DC7C95}"/>
              </a:ext>
            </a:extLst>
          </p:cNvPr>
          <p:cNvSpPr>
            <a:spLocks xmlns:a="http://schemas.openxmlformats.org/drawingml/2006/main" noGrp="1"/>
          </p:cNvSpPr>
          <p:nvPr/>
        </p:nvSpPr>
        <p:spPr>
          <a:xfrm xmlns:a="http://schemas.openxmlformats.org/drawingml/2006/main">
            <a:off x="666750" y="5505450"/>
            <a:ext cx="103822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575" b="0">
                <a:solidFill>
                  <a:srgbClr val="57665C"/>
                </a:solidFill>
                <a:latin typeface="Arial"/>
                <a:ea typeface="Arial"/>
                <a:cs typeface="Arial"/>
              </a:defRPr>
            </a:pPr>
            <a:r>
              <a:rPr sz="1575" b="0">
                <a:solidFill>
                  <a:srgbClr val="57665C"/>
                </a:solidFill>
                <a:latin typeface="Arial"/>
                <a:ea typeface="Arial"/>
                <a:cs typeface="Arial"/>
              </a:rPr>
              <a:t>Group report and Gevers’ practical-training contribution.</a:t>
            </a:r>
          </a:p>
        </p:txBody>
      </p:sp>
    </p:spTree>
    <p:extLst>
      <p:ext uri="{BB962C8B-B14F-4D97-AF65-F5344CB8AC3E}">
        <p14:creationId xmlns:p14="http://schemas.microsoft.com/office/powerpoint/2010/main" val="11757580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2026-10-05T07:50:53.6050000Z</dcterms:created>
  <dcterms:modified xsi:type="dcterms:W3CDTF">2026-10-05T07:50:53.6050000Z</dcterms:modified>
</coreProperties>
</file>